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648" r:id="rId4"/>
  </p:sldMasterIdLst>
  <p:notesMasterIdLst>
    <p:notesMasterId r:id="rId22"/>
  </p:notesMasterIdLst>
  <p:handoutMasterIdLst>
    <p:handoutMasterId r:id="rId23"/>
  </p:handoutMasterIdLst>
  <p:sldIdLst>
    <p:sldId id="256" r:id="rId5"/>
    <p:sldId id="378" r:id="rId6"/>
    <p:sldId id="363" r:id="rId7"/>
    <p:sldId id="367" r:id="rId8"/>
    <p:sldId id="365" r:id="rId9"/>
    <p:sldId id="371" r:id="rId10"/>
    <p:sldId id="359" r:id="rId11"/>
    <p:sldId id="364" r:id="rId12"/>
    <p:sldId id="375" r:id="rId13"/>
    <p:sldId id="377" r:id="rId14"/>
    <p:sldId id="368" r:id="rId15"/>
    <p:sldId id="369" r:id="rId16"/>
    <p:sldId id="374" r:id="rId17"/>
    <p:sldId id="376" r:id="rId18"/>
    <p:sldId id="372" r:id="rId19"/>
    <p:sldId id="373" r:id="rId20"/>
    <p:sldId id="379" r:id="rId21"/>
  </p:sldIdLst>
  <p:sldSz cx="12192000" cy="6858000"/>
  <p:notesSz cx="7099300"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B3B"/>
    <a:srgbClr val="FDC532"/>
    <a:srgbClr val="FACE16"/>
    <a:srgbClr val="5BAC4A"/>
    <a:srgbClr val="C00000"/>
    <a:srgbClr val="CF1717"/>
    <a:srgbClr val="1358B3"/>
    <a:srgbClr val="ED5D59"/>
    <a:srgbClr val="C5E0B4"/>
    <a:srgbClr val="03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660B408-B3CF-4A94-85FC-2B1E0A45F4A2}" styleName="深色样式 2 - 强调 1/强调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18" autoAdjust="0"/>
    <p:restoredTop sz="69059" autoAdjust="0"/>
  </p:normalViewPr>
  <p:slideViewPr>
    <p:cSldViewPr snapToGrid="0" showGuides="1">
      <p:cViewPr>
        <p:scale>
          <a:sx n="66" d="100"/>
          <a:sy n="66" d="100"/>
        </p:scale>
        <p:origin x="480" y="-10"/>
      </p:cViewPr>
      <p:guideLst>
        <p:guide orient="horz" pos="2160"/>
        <p:guide pos="3840"/>
      </p:guideLst>
    </p:cSldViewPr>
  </p:slideViewPr>
  <p:outlineViewPr>
    <p:cViewPr>
      <p:scale>
        <a:sx n="33" d="100"/>
        <a:sy n="33" d="100"/>
      </p:scale>
      <p:origin x="0" y="-2045"/>
    </p:cViewPr>
  </p:outlineViewPr>
  <p:notesTextViewPr>
    <p:cViewPr>
      <p:scale>
        <a:sx n="3" d="2"/>
        <a:sy n="3" d="2"/>
      </p:scale>
      <p:origin x="0" y="0"/>
    </p:cViewPr>
  </p:notesTextViewPr>
  <p:notesViewPr>
    <p:cSldViewPr snapToGrid="0" showGuides="1">
      <p:cViewPr varScale="1">
        <p:scale>
          <a:sx n="65" d="100"/>
          <a:sy n="65" d="100"/>
        </p:scale>
        <p:origin x="3154" y="5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ADF4B6F5-520D-4607-BD28-DB7CB5634220}"/>
              </a:ext>
            </a:extLst>
          </p:cNvPr>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endParaRPr lang="zh-CN" altLang="en-US"/>
          </a:p>
        </p:txBody>
      </p:sp>
      <p:sp>
        <p:nvSpPr>
          <p:cNvPr id="3" name="日期占位符 2">
            <a:extLst>
              <a:ext uri="{FF2B5EF4-FFF2-40B4-BE49-F238E27FC236}">
                <a16:creationId xmlns:a16="http://schemas.microsoft.com/office/drawing/2014/main" id="{BD98483A-72B9-4C8D-8057-FBDBA290595B}"/>
              </a:ext>
            </a:extLst>
          </p:cNvPr>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15CBCB9E-4686-42C2-8C94-4194A3E02D2B}" type="datetimeFigureOut">
              <a:rPr lang="zh-CN" altLang="en-US" smtClean="0"/>
              <a:t>2021/11/8</a:t>
            </a:fld>
            <a:endParaRPr lang="zh-CN" altLang="en-US"/>
          </a:p>
        </p:txBody>
      </p:sp>
      <p:sp>
        <p:nvSpPr>
          <p:cNvPr id="4" name="页脚占位符 3">
            <a:extLst>
              <a:ext uri="{FF2B5EF4-FFF2-40B4-BE49-F238E27FC236}">
                <a16:creationId xmlns:a16="http://schemas.microsoft.com/office/drawing/2014/main" id="{09BDFDA9-2319-46D6-887B-9EE2A44F6E1A}"/>
              </a:ext>
            </a:extLst>
          </p:cNvPr>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zh-CN" altLang="en-US"/>
          </a:p>
        </p:txBody>
      </p:sp>
      <p:sp>
        <p:nvSpPr>
          <p:cNvPr id="5" name="灯片编号占位符 4">
            <a:extLst>
              <a:ext uri="{FF2B5EF4-FFF2-40B4-BE49-F238E27FC236}">
                <a16:creationId xmlns:a16="http://schemas.microsoft.com/office/drawing/2014/main" id="{326ED194-75F9-4485-8EAE-5227C3CB31C8}"/>
              </a:ext>
            </a:extLst>
          </p:cNvPr>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8D6EA355-1633-431C-9FD7-BB2E98156C06}" type="slidenum">
              <a:rPr lang="zh-CN" altLang="en-US" smtClean="0"/>
              <a:t>‹#›</a:t>
            </a:fld>
            <a:endParaRPr lang="zh-CN" altLang="en-US"/>
          </a:p>
        </p:txBody>
      </p:sp>
    </p:spTree>
    <p:extLst>
      <p:ext uri="{BB962C8B-B14F-4D97-AF65-F5344CB8AC3E}">
        <p14:creationId xmlns:p14="http://schemas.microsoft.com/office/powerpoint/2010/main" val="45079778"/>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image90.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endParaRPr lang="zh-CN" altLang="en-US"/>
          </a:p>
        </p:txBody>
      </p:sp>
      <p:sp>
        <p:nvSpPr>
          <p:cNvPr id="3" name="日期占位符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DAF7020D-062E-41BC-A699-A7B3427D8CC2}" type="datetimeFigureOut">
              <a:rPr lang="zh-CN" altLang="en-US" smtClean="0"/>
              <a:t>2021/11/8</a:t>
            </a:fld>
            <a:endParaRPr lang="zh-CN" altLang="en-US"/>
          </a:p>
        </p:txBody>
      </p:sp>
      <p:sp>
        <p:nvSpPr>
          <p:cNvPr id="4" name="幻灯片图像占位符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zh-CN" altLang="en-US"/>
          </a:p>
        </p:txBody>
      </p:sp>
      <p:sp>
        <p:nvSpPr>
          <p:cNvPr id="5" name="备注占位符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zh-CN" altLang="en-US"/>
          </a:p>
        </p:txBody>
      </p:sp>
      <p:sp>
        <p:nvSpPr>
          <p:cNvPr id="7" name="灯片编号占位符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85A48CC1-E4FE-424E-8EC0-F8635A798222}" type="slidenum">
              <a:rPr lang="zh-CN" altLang="en-US" smtClean="0"/>
              <a:t>‹#›</a:t>
            </a:fld>
            <a:endParaRPr lang="zh-CN" altLang="en-US"/>
          </a:p>
        </p:txBody>
      </p:sp>
    </p:spTree>
    <p:extLst>
      <p:ext uri="{BB962C8B-B14F-4D97-AF65-F5344CB8AC3E}">
        <p14:creationId xmlns:p14="http://schemas.microsoft.com/office/powerpoint/2010/main" val="427031210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Hello everyone, I’m Weijiang Xiong, and today I’m very happy to share my project with you.</a:t>
            </a:r>
          </a:p>
          <a:p>
            <a:r>
              <a:rPr lang="en-US" altLang="zh-CN"/>
              <a:t>This semester I’m working on Action recognition for self-driving cars with Lorenzo and Taylor.</a:t>
            </a:r>
          </a:p>
          <a:p>
            <a:r>
              <a:rPr lang="en-US" altLang="zh-CN"/>
              <a:t>So, first, what is action recognition? </a:t>
            </a:r>
          </a:p>
          <a:p>
            <a:endParaRPr lang="en-US" altLang="zh-CN"/>
          </a:p>
          <a:p>
            <a:r>
              <a:rPr lang="en-US" altLang="zh-CN"/>
              <a:t>add references for related papers </a:t>
            </a:r>
          </a:p>
          <a:p>
            <a:endParaRPr lang="en-US" altLang="zh-CN"/>
          </a:p>
          <a:p>
            <a:pPr algn="l"/>
            <a:r>
              <a:rPr lang="en-US" altLang="zh-CN" b="0" i="0">
                <a:solidFill>
                  <a:srgbClr val="212121"/>
                </a:solidFill>
                <a:effectLst/>
                <a:latin typeface="wf_segoe-ui_normal"/>
              </a:rPr>
              <a:t>0- Title, name + Your section &amp; Number of credits for project</a:t>
            </a:r>
          </a:p>
          <a:p>
            <a:pPr algn="l"/>
            <a:r>
              <a:rPr lang="en-US" altLang="zh-CN" b="0" i="0">
                <a:solidFill>
                  <a:srgbClr val="212121"/>
                </a:solidFill>
                <a:effectLst/>
                <a:latin typeface="wf_segoe-ui_normal"/>
              </a:rPr>
              <a:t>1- What s the problem? why is important? (very brief)</a:t>
            </a:r>
          </a:p>
          <a:p>
            <a:pPr algn="l"/>
            <a:r>
              <a:rPr lang="en-US" altLang="zh-CN" b="0" i="0">
                <a:solidFill>
                  <a:srgbClr val="212121"/>
                </a:solidFill>
                <a:effectLst/>
                <a:latin typeface="wf_segoe-ui_normal"/>
              </a:rPr>
              <a:t>2- Precise problem statement. input? output?</a:t>
            </a:r>
          </a:p>
          <a:p>
            <a:pPr algn="l"/>
            <a:r>
              <a:rPr lang="en-US" altLang="zh-CN" b="0" i="0">
                <a:solidFill>
                  <a:srgbClr val="212121"/>
                </a:solidFill>
                <a:effectLst/>
                <a:latin typeface="wf_segoe-ui_normal"/>
              </a:rPr>
              <a:t>3- One previous work (the most relevant/recent one)</a:t>
            </a:r>
          </a:p>
          <a:p>
            <a:pPr algn="l"/>
            <a:r>
              <a:rPr lang="en-US" altLang="zh-CN" b="0" i="0">
                <a:solidFill>
                  <a:srgbClr val="212121"/>
                </a:solidFill>
                <a:effectLst/>
                <a:latin typeface="wf_segoe-ui_normal"/>
              </a:rPr>
              <a:t>4- Your proposed method (it can be the presented previous work)</a:t>
            </a:r>
          </a:p>
          <a:p>
            <a:pPr algn="l"/>
            <a:r>
              <a:rPr lang="en-US" altLang="zh-CN" b="0" i="0">
                <a:solidFill>
                  <a:srgbClr val="212121"/>
                </a:solidFill>
                <a:effectLst/>
                <a:latin typeface="wf_segoe-ui_normal"/>
              </a:rPr>
              <a:t>5- Experiment: what is the dataset, evaluation metrics</a:t>
            </a:r>
          </a:p>
          <a:p>
            <a:pPr algn="l"/>
            <a:r>
              <a:rPr lang="en-US" altLang="zh-CN" b="0" i="0">
                <a:solidFill>
                  <a:srgbClr val="212121"/>
                </a:solidFill>
                <a:effectLst/>
                <a:latin typeface="wf_segoe-ui_normal"/>
              </a:rPr>
              <a:t>6- What have you done so far?</a:t>
            </a:r>
          </a:p>
          <a:p>
            <a:pPr algn="l"/>
            <a:r>
              <a:rPr lang="en-US" altLang="zh-CN" b="0" i="0">
                <a:solidFill>
                  <a:srgbClr val="212121"/>
                </a:solidFill>
                <a:effectLst/>
                <a:latin typeface="wf_segoe-ui_normal"/>
              </a:rPr>
              <a:t>7- What do you plan to do?</a:t>
            </a:r>
          </a:p>
          <a:p>
            <a:br>
              <a:rPr lang="en-US" altLang="zh-CN"/>
            </a:br>
            <a:endParaRPr lang="zh-CN" altLang="en-US" dirty="0"/>
          </a:p>
        </p:txBody>
      </p:sp>
      <p:sp>
        <p:nvSpPr>
          <p:cNvPr id="4" name="灯片编号占位符 3"/>
          <p:cNvSpPr>
            <a:spLocks noGrp="1"/>
          </p:cNvSpPr>
          <p:nvPr>
            <p:ph type="sldNum" sz="quarter" idx="5"/>
          </p:nvPr>
        </p:nvSpPr>
        <p:spPr/>
        <p:txBody>
          <a:bodyPr/>
          <a:lstStyle/>
          <a:p>
            <a:fld id="{85A48CC1-E4FE-424E-8EC0-F8635A798222}" type="slidenum">
              <a:rPr lang="zh-CN" altLang="en-US" smtClean="0"/>
              <a:t>0</a:t>
            </a:fld>
            <a:endParaRPr lang="zh-CN" altLang="en-US"/>
          </a:p>
        </p:txBody>
      </p:sp>
    </p:spTree>
    <p:extLst>
      <p:ext uri="{BB962C8B-B14F-4D97-AF65-F5344CB8AC3E}">
        <p14:creationId xmlns:p14="http://schemas.microsoft.com/office/powerpoint/2010/main" val="32539497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a:t>Since the overall accuracy can not tell whether the model is good or bad, I computed the jaccard index and F1 score again</a:t>
            </a:r>
          </a:p>
          <a:p>
            <a:endParaRPr lang="en-US" altLang="zh-CN"/>
          </a:p>
          <a:p>
            <a:r>
              <a:rPr lang="en-US" altLang="zh-CN"/>
              <a:t>they are averaged over the classes, as we did for TCG dataset, so the model won’t get high score by predicting the majority class all the time</a:t>
            </a:r>
          </a:p>
          <a:p>
            <a:endParaRPr lang="en-US" altLang="zh-CN"/>
          </a:p>
          <a:p>
            <a:r>
              <a:rPr lang="en-US" altLang="zh-CN"/>
              <a:t>From these experiments, we find that the data in TITAN is highly imbalanced, which is challenging, and we need multiple metrics to evaluate the models. </a:t>
            </a:r>
          </a:p>
          <a:p>
            <a:endParaRPr lang="en-US" altLang="zh-CN"/>
          </a:p>
          <a:p>
            <a:endParaRPr lang="en-US" altLang="zh-CN"/>
          </a:p>
          <a:p>
            <a:r>
              <a:rPr lang="en-US" altLang="zh-CN"/>
              <a:t>slurm-780243_4294967294</a:t>
            </a:r>
            <a:endParaRPr lang="zh-CN" altLang="en-US"/>
          </a:p>
        </p:txBody>
      </p:sp>
      <p:sp>
        <p:nvSpPr>
          <p:cNvPr id="4" name="Slide Number Placeholder 3"/>
          <p:cNvSpPr>
            <a:spLocks noGrp="1"/>
          </p:cNvSpPr>
          <p:nvPr>
            <p:ph type="sldNum" sz="quarter" idx="5"/>
          </p:nvPr>
        </p:nvSpPr>
        <p:spPr/>
        <p:txBody>
          <a:bodyPr/>
          <a:lstStyle/>
          <a:p>
            <a:fld id="{85A48CC1-E4FE-424E-8EC0-F8635A798222}" type="slidenum">
              <a:rPr lang="zh-CN" altLang="en-US" smtClean="0"/>
              <a:t>9</a:t>
            </a:fld>
            <a:endParaRPr lang="zh-CN" altLang="en-US"/>
          </a:p>
        </p:txBody>
      </p:sp>
    </p:spTree>
    <p:extLst>
      <p:ext uri="{BB962C8B-B14F-4D97-AF65-F5344CB8AC3E}">
        <p14:creationId xmlns:p14="http://schemas.microsoft.com/office/powerpoint/2010/main" val="13001430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a:t>In summary, I have learned the basics of action recognition, prepared the coding framework, and examed some baseline models. </a:t>
            </a:r>
          </a:p>
          <a:p>
            <a:endParaRPr lang="en-US" altLang="zh-CN"/>
          </a:p>
          <a:p>
            <a:r>
              <a:rPr lang="en-US" altLang="zh-CN"/>
              <a:t>And currently there are three problems that I need to solve, which are imbalanced data, spatial relations and temporal relations.</a:t>
            </a:r>
          </a:p>
          <a:p>
            <a:endParaRPr lang="en-US" altLang="zh-CN"/>
          </a:p>
          <a:p>
            <a:r>
              <a:rPr lang="en-US" altLang="zh-CN"/>
              <a:t>manually weight the samples inversely to their percentages, focal loss, uncertainty based loss (in TITAN paper equation 2)</a:t>
            </a:r>
          </a:p>
          <a:p>
            <a:endParaRPr lang="en-US" altLang="zh-CN"/>
          </a:p>
          <a:p>
            <a:r>
              <a:rPr lang="en-US" altLang="zh-CN"/>
              <a:t>talk about these ideas</a:t>
            </a:r>
            <a:endParaRPr lang="zh-CN" altLang="en-US"/>
          </a:p>
        </p:txBody>
      </p:sp>
      <p:sp>
        <p:nvSpPr>
          <p:cNvPr id="4" name="Slide Number Placeholder 3"/>
          <p:cNvSpPr>
            <a:spLocks noGrp="1"/>
          </p:cNvSpPr>
          <p:nvPr>
            <p:ph type="sldNum" sz="quarter" idx="5"/>
          </p:nvPr>
        </p:nvSpPr>
        <p:spPr/>
        <p:txBody>
          <a:bodyPr/>
          <a:lstStyle/>
          <a:p>
            <a:fld id="{85A48CC1-E4FE-424E-8EC0-F8635A798222}" type="slidenum">
              <a:rPr lang="zh-CN" altLang="en-US" smtClean="0"/>
              <a:t>10</a:t>
            </a:fld>
            <a:endParaRPr lang="zh-CN" altLang="en-US"/>
          </a:p>
        </p:txBody>
      </p:sp>
    </p:spTree>
    <p:extLst>
      <p:ext uri="{BB962C8B-B14F-4D97-AF65-F5344CB8AC3E}">
        <p14:creationId xmlns:p14="http://schemas.microsoft.com/office/powerpoint/2010/main" val="21007875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85A48CC1-E4FE-424E-8EC0-F8635A798222}" type="slidenum">
              <a:rPr lang="zh-CN" altLang="en-US" smtClean="0"/>
              <a:t>11</a:t>
            </a:fld>
            <a:endParaRPr lang="zh-CN" altLang="en-US"/>
          </a:p>
        </p:txBody>
      </p:sp>
    </p:spTree>
    <p:extLst>
      <p:ext uri="{BB962C8B-B14F-4D97-AF65-F5344CB8AC3E}">
        <p14:creationId xmlns:p14="http://schemas.microsoft.com/office/powerpoint/2010/main" val="2287841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a:t>447913</a:t>
            </a:r>
            <a:endParaRPr lang="zh-CN" altLang="en-US"/>
          </a:p>
        </p:txBody>
      </p:sp>
      <p:sp>
        <p:nvSpPr>
          <p:cNvPr id="4" name="Slide Number Placeholder 3"/>
          <p:cNvSpPr>
            <a:spLocks noGrp="1"/>
          </p:cNvSpPr>
          <p:nvPr>
            <p:ph type="sldNum" sz="quarter" idx="5"/>
          </p:nvPr>
        </p:nvSpPr>
        <p:spPr/>
        <p:txBody>
          <a:bodyPr/>
          <a:lstStyle/>
          <a:p>
            <a:fld id="{85A48CC1-E4FE-424E-8EC0-F8635A798222}" type="slidenum">
              <a:rPr lang="zh-CN" altLang="en-US" smtClean="0"/>
              <a:t>12</a:t>
            </a:fld>
            <a:endParaRPr lang="zh-CN" altLang="en-US"/>
          </a:p>
        </p:txBody>
      </p:sp>
    </p:spTree>
    <p:extLst>
      <p:ext uri="{BB962C8B-B14F-4D97-AF65-F5344CB8AC3E}">
        <p14:creationId xmlns:p14="http://schemas.microsoft.com/office/powerpoint/2010/main" val="21362640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a:t>447913</a:t>
            </a:r>
            <a:endParaRPr lang="zh-CN" altLang="en-US"/>
          </a:p>
        </p:txBody>
      </p:sp>
      <p:sp>
        <p:nvSpPr>
          <p:cNvPr id="4" name="Slide Number Placeholder 3"/>
          <p:cNvSpPr>
            <a:spLocks noGrp="1"/>
          </p:cNvSpPr>
          <p:nvPr>
            <p:ph type="sldNum" sz="quarter" idx="5"/>
          </p:nvPr>
        </p:nvSpPr>
        <p:spPr/>
        <p:txBody>
          <a:bodyPr/>
          <a:lstStyle/>
          <a:p>
            <a:fld id="{85A48CC1-E4FE-424E-8EC0-F8635A798222}" type="slidenum">
              <a:rPr lang="zh-CN" altLang="en-US" smtClean="0"/>
              <a:t>13</a:t>
            </a:fld>
            <a:endParaRPr lang="zh-CN" altLang="en-US"/>
          </a:p>
        </p:txBody>
      </p:sp>
    </p:spTree>
    <p:extLst>
      <p:ext uri="{BB962C8B-B14F-4D97-AF65-F5344CB8AC3E}">
        <p14:creationId xmlns:p14="http://schemas.microsoft.com/office/powerpoint/2010/main" val="12091645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a:t>447913</a:t>
            </a:r>
            <a:endParaRPr lang="zh-CN" altLang="en-US"/>
          </a:p>
        </p:txBody>
      </p:sp>
      <p:sp>
        <p:nvSpPr>
          <p:cNvPr id="4" name="Slide Number Placeholder 3"/>
          <p:cNvSpPr>
            <a:spLocks noGrp="1"/>
          </p:cNvSpPr>
          <p:nvPr>
            <p:ph type="sldNum" sz="quarter" idx="5"/>
          </p:nvPr>
        </p:nvSpPr>
        <p:spPr/>
        <p:txBody>
          <a:bodyPr/>
          <a:lstStyle/>
          <a:p>
            <a:fld id="{85A48CC1-E4FE-424E-8EC0-F8635A798222}" type="slidenum">
              <a:rPr lang="zh-CN" altLang="en-US" smtClean="0"/>
              <a:t>14</a:t>
            </a:fld>
            <a:endParaRPr lang="zh-CN" altLang="en-US"/>
          </a:p>
        </p:txBody>
      </p:sp>
    </p:spTree>
    <p:extLst>
      <p:ext uri="{BB962C8B-B14F-4D97-AF65-F5344CB8AC3E}">
        <p14:creationId xmlns:p14="http://schemas.microsoft.com/office/powerpoint/2010/main" val="11979968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a:t>Image we are standing on the road, and see a cross like this. </a:t>
            </a:r>
          </a:p>
          <a:p>
            <a:r>
              <a:rPr lang="en-US" altLang="zh-CN"/>
              <a:t>we can easily tell that this man is cycling, these people are walking.</a:t>
            </a:r>
            <a:endParaRPr lang="zh-CN" altLang="en-US"/>
          </a:p>
        </p:txBody>
      </p:sp>
      <p:sp>
        <p:nvSpPr>
          <p:cNvPr id="4" name="Slide Number Placeholder 3"/>
          <p:cNvSpPr>
            <a:spLocks noGrp="1"/>
          </p:cNvSpPr>
          <p:nvPr>
            <p:ph type="sldNum" sz="quarter" idx="5"/>
          </p:nvPr>
        </p:nvSpPr>
        <p:spPr/>
        <p:txBody>
          <a:bodyPr/>
          <a:lstStyle/>
          <a:p>
            <a:fld id="{85A48CC1-E4FE-424E-8EC0-F8635A798222}" type="slidenum">
              <a:rPr lang="zh-CN" altLang="en-US" smtClean="0"/>
              <a:t>1</a:t>
            </a:fld>
            <a:endParaRPr lang="zh-CN" altLang="en-US"/>
          </a:p>
        </p:txBody>
      </p:sp>
    </p:spTree>
    <p:extLst>
      <p:ext uri="{BB962C8B-B14F-4D97-AF65-F5344CB8AC3E}">
        <p14:creationId xmlns:p14="http://schemas.microsoft.com/office/powerpoint/2010/main" val="22769708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a:t>and that is almost action recognition, to identify people’s actions, a difference is that in realistic scenarios, we have a video instead of an image. </a:t>
            </a:r>
          </a:p>
          <a:p>
            <a:r>
              <a:rPr lang="en-US" altLang="zh-CN"/>
              <a:t>Action recognition is important for autonomous driving, because an autonomous vehicle has to understand the environment, understand what people and other vehicles are doing, and then make its decision or plan its path. </a:t>
            </a:r>
          </a:p>
          <a:p>
            <a:endParaRPr lang="en-US" altLang="zh-CN"/>
          </a:p>
          <a:p>
            <a:r>
              <a:rPr lang="en-US" altLang="zh-CN"/>
              <a:t>precisely, in action recognition task, we take a … as input, and then predict the .. </a:t>
            </a:r>
          </a:p>
          <a:p>
            <a:endParaRPr lang="en-US" altLang="zh-CN"/>
          </a:p>
          <a:p>
            <a:r>
              <a:rPr lang="en-US" altLang="zh-CN"/>
              <a:t>In my project, I’m working with methods that are based on human poses</a:t>
            </a:r>
          </a:p>
          <a:p>
            <a:r>
              <a:rPr lang="en-US" altLang="zh-CN"/>
              <a:t>Firstly, human poses are light-weight but surprisingly informative, and we can clearly recognize what these person are doing, even if we just see a few points in this video</a:t>
            </a:r>
          </a:p>
          <a:p>
            <a:r>
              <a:rPr lang="en-US" altLang="zh-CN"/>
              <a:t>Secondly, there has been successful work on pose estimation and pose based vision, which are my related work</a:t>
            </a:r>
          </a:p>
        </p:txBody>
      </p:sp>
      <p:sp>
        <p:nvSpPr>
          <p:cNvPr id="4" name="Slide Number Placeholder 3"/>
          <p:cNvSpPr>
            <a:spLocks noGrp="1"/>
          </p:cNvSpPr>
          <p:nvPr>
            <p:ph type="sldNum" sz="quarter" idx="5"/>
          </p:nvPr>
        </p:nvSpPr>
        <p:spPr/>
        <p:txBody>
          <a:bodyPr/>
          <a:lstStyle/>
          <a:p>
            <a:fld id="{85A48CC1-E4FE-424E-8EC0-F8635A798222}" type="slidenum">
              <a:rPr lang="zh-CN" altLang="en-US" smtClean="0"/>
              <a:t>2</a:t>
            </a:fld>
            <a:endParaRPr lang="zh-CN" altLang="en-US"/>
          </a:p>
        </p:txBody>
      </p:sp>
    </p:spTree>
    <p:extLst>
      <p:ext uri="{BB962C8B-B14F-4D97-AF65-F5344CB8AC3E}">
        <p14:creationId xmlns:p14="http://schemas.microsoft.com/office/powerpoint/2010/main" val="12566421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a:t>concretely, my project is most related with two works in the lab, openpifpaf and monoloco</a:t>
            </a:r>
          </a:p>
          <a:p>
            <a:r>
              <a:rPr lang="en-US" altLang="zh-CN"/>
              <a:t>pifpaf can accurately estimate 2D human poses from images </a:t>
            </a:r>
          </a:p>
          <a:p>
            <a:r>
              <a:rPr lang="en-US" altLang="zh-CN"/>
              <a:t>monoloco takes the 2D poses as input, and produces 3D localization for the persons inside. </a:t>
            </a:r>
          </a:p>
          <a:p>
            <a:endParaRPr lang="en-US" altLang="zh-CN"/>
          </a:p>
          <a:p>
            <a:r>
              <a:rPr lang="en-US" altLang="zh-CN"/>
              <a:t>the success of monoloco indicates that we can infer what’s going on in the 3d space based on 2d poses</a:t>
            </a:r>
          </a:p>
          <a:p>
            <a:endParaRPr lang="en-US" altLang="zh-CN"/>
          </a:p>
          <a:p>
            <a:r>
              <a:rPr lang="en-US" altLang="zh-CN"/>
              <a:t>inspired by this, I’m also using a similar workflow in my project, with adjustments to different datasets</a:t>
            </a:r>
            <a:endParaRPr lang="zh-CN" altLang="en-US"/>
          </a:p>
        </p:txBody>
      </p:sp>
      <p:sp>
        <p:nvSpPr>
          <p:cNvPr id="4" name="Slide Number Placeholder 3"/>
          <p:cNvSpPr>
            <a:spLocks noGrp="1"/>
          </p:cNvSpPr>
          <p:nvPr>
            <p:ph type="sldNum" sz="quarter" idx="5"/>
          </p:nvPr>
        </p:nvSpPr>
        <p:spPr/>
        <p:txBody>
          <a:bodyPr/>
          <a:lstStyle/>
          <a:p>
            <a:fld id="{85A48CC1-E4FE-424E-8EC0-F8635A798222}" type="slidenum">
              <a:rPr lang="zh-CN" altLang="en-US" smtClean="0"/>
              <a:t>3</a:t>
            </a:fld>
            <a:endParaRPr lang="zh-CN" altLang="en-US"/>
          </a:p>
        </p:txBody>
      </p:sp>
    </p:spTree>
    <p:extLst>
      <p:ext uri="{BB962C8B-B14F-4D97-AF65-F5344CB8AC3E}">
        <p14:creationId xmlns:p14="http://schemas.microsoft.com/office/powerpoint/2010/main" val="29553137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a:t>let’s first look at the datasets </a:t>
            </a:r>
          </a:p>
          <a:p>
            <a:endParaRPr lang="en-US" altLang="zh-CN"/>
          </a:p>
          <a:p>
            <a:r>
              <a:rPr lang="en-US" altLang="zh-CN"/>
              <a:t>I first did some experimental tests on TCG dataset, and then advanced to TITAN dataset. </a:t>
            </a:r>
          </a:p>
          <a:p>
            <a:r>
              <a:rPr lang="en-US" altLang="zh-CN"/>
              <a:t>The TCG dataset is made according to traffic control guesture in Germany, and it consists of 550 sequences of 3d body poses</a:t>
            </a:r>
          </a:p>
          <a:p>
            <a:r>
              <a:rPr lang="en-US" altLang="zh-CN"/>
              <a:t>In these sequences, the actor, who is making these guestures, is observed from multiple view points and by different observers.</a:t>
            </a:r>
          </a:p>
          <a:p>
            <a:r>
              <a:rPr lang="en-US" altLang="zh-CN"/>
              <a:t>And this dataset has a evaluation protocol to make use of these view points and observers, which are called </a:t>
            </a:r>
          </a:p>
          <a:p>
            <a:endParaRPr lang="en-US" altLang="zh-CN"/>
          </a:p>
          <a:p>
            <a:r>
              <a:rPr lang="en-US" altLang="zh-CN"/>
              <a:t>The titan dataset has video clips from an onboard camera, and people’s actions are organized in a hierarchy, from individual actions such as standing, to those involving the context, like talking in group </a:t>
            </a:r>
          </a:p>
          <a:p>
            <a:r>
              <a:rPr lang="en-US" altLang="zh-CN"/>
              <a:t>Specifically, the hierarchy contains these five groups of actions</a:t>
            </a:r>
          </a:p>
          <a:p>
            <a:endParaRPr lang="en-US" altLang="zh-CN"/>
          </a:p>
          <a:p>
            <a:r>
              <a:rPr lang="en-US" altLang="zh-CN"/>
              <a:t>average precision: https://en.wikipedia.org/wiki/Evaluation_measures_(information_retrieval)#Average_precision</a:t>
            </a:r>
            <a:endParaRPr lang="zh-CN" altLang="en-US"/>
          </a:p>
        </p:txBody>
      </p:sp>
      <p:sp>
        <p:nvSpPr>
          <p:cNvPr id="4" name="Slide Number Placeholder 3"/>
          <p:cNvSpPr>
            <a:spLocks noGrp="1"/>
          </p:cNvSpPr>
          <p:nvPr>
            <p:ph type="sldNum" sz="quarter" idx="5"/>
          </p:nvPr>
        </p:nvSpPr>
        <p:spPr/>
        <p:txBody>
          <a:bodyPr/>
          <a:lstStyle/>
          <a:p>
            <a:fld id="{85A48CC1-E4FE-424E-8EC0-F8635A798222}" type="slidenum">
              <a:rPr lang="zh-CN" altLang="en-US" smtClean="0"/>
              <a:t>4</a:t>
            </a:fld>
            <a:endParaRPr lang="zh-CN" altLang="en-US"/>
          </a:p>
        </p:txBody>
      </p:sp>
    </p:spTree>
    <p:extLst>
      <p:ext uri="{BB962C8B-B14F-4D97-AF65-F5344CB8AC3E}">
        <p14:creationId xmlns:p14="http://schemas.microsoft.com/office/powerpoint/2010/main" val="15405854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a:t>(use an arrow animation whel taking about these stuff)</a:t>
            </a:r>
          </a:p>
          <a:p>
            <a:endParaRPr lang="en-US" altLang="zh-CN"/>
          </a:p>
          <a:p>
            <a:r>
              <a:rPr lang="en-US" altLang="zh-CN"/>
              <a:t>based on the properties of the two datasets, I modified the original monoloco model </a:t>
            </a:r>
          </a:p>
          <a:p>
            <a:endParaRPr lang="en-US" altLang="zh-CN"/>
          </a:p>
          <a:p>
            <a:r>
              <a:rPr lang="en-US" altLang="zh-CN"/>
              <a:t>the base network remains the same, but prediction heads are changed accordingly.</a:t>
            </a:r>
          </a:p>
          <a:p>
            <a:endParaRPr lang="en-US" altLang="zh-CN"/>
          </a:p>
          <a:p>
            <a:r>
              <a:rPr lang="en-US" altLang="zh-CN"/>
              <a:t>The TCG datasets has 3D human poses already, and the basic model just take these poses as input, and predict the action frame by frame with a linear layer, without considering any temporal information </a:t>
            </a:r>
          </a:p>
          <a:p>
            <a:r>
              <a:rPr lang="en-US" altLang="zh-CN"/>
              <a:t>In contrast, the temporal model has an LSTM to predict the action across time. </a:t>
            </a:r>
          </a:p>
          <a:p>
            <a:r>
              <a:rPr lang="en-US" altLang="zh-CN"/>
              <a:t>A sequence in TCG just have one person, so we don’t need to consider spatial relation ship</a:t>
            </a:r>
          </a:p>
          <a:p>
            <a:endParaRPr lang="en-US" altLang="zh-CN"/>
          </a:p>
          <a:p>
            <a:r>
              <a:rPr lang="en-US" altLang="zh-CN"/>
              <a:t>As for the TITAN dataset, because it has 5 groups of actions, the model needs 5 different linear layers, one for each group.</a:t>
            </a:r>
          </a:p>
          <a:p>
            <a:endParaRPr lang="en-US" altLang="zh-CN"/>
          </a:p>
          <a:p>
            <a:endParaRPr lang="en-US" altLang="zh-CN"/>
          </a:p>
        </p:txBody>
      </p:sp>
      <p:sp>
        <p:nvSpPr>
          <p:cNvPr id="4" name="Slide Number Placeholder 3"/>
          <p:cNvSpPr>
            <a:spLocks noGrp="1"/>
          </p:cNvSpPr>
          <p:nvPr>
            <p:ph type="sldNum" sz="quarter" idx="5"/>
          </p:nvPr>
        </p:nvSpPr>
        <p:spPr/>
        <p:txBody>
          <a:bodyPr/>
          <a:lstStyle/>
          <a:p>
            <a:fld id="{85A48CC1-E4FE-424E-8EC0-F8635A798222}" type="slidenum">
              <a:rPr lang="zh-CN" altLang="en-US" smtClean="0"/>
              <a:t>5</a:t>
            </a:fld>
            <a:endParaRPr lang="zh-CN" altLang="en-US"/>
          </a:p>
        </p:txBody>
      </p:sp>
    </p:spTree>
    <p:extLst>
      <p:ext uri="{BB962C8B-B14F-4D97-AF65-F5344CB8AC3E}">
        <p14:creationId xmlns:p14="http://schemas.microsoft.com/office/powerpoint/2010/main" val="35698844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a:t>so that’s the baseline models, let’s see how they work</a:t>
            </a:r>
          </a:p>
          <a:p>
            <a:endParaRPr lang="en-US" altLang="zh-CN"/>
          </a:p>
          <a:p>
            <a:r>
              <a:rPr lang="en-US" altLang="zh-CN"/>
              <a:t>The TCG paper examed 8 models in total, and compared these models using accuracy, jaccard index and F1 score.</a:t>
            </a:r>
          </a:p>
          <a:p>
            <a:endParaRPr lang="en-US" altLang="zh-CN"/>
          </a:p>
          <a:p>
            <a:r>
              <a:rPr lang="en-US" altLang="zh-CN"/>
              <a:t>Then, what observations do we have? </a:t>
            </a:r>
          </a:p>
          <a:p>
            <a:endParaRPr lang="en-US" altLang="zh-CN"/>
          </a:p>
          <a:p>
            <a:r>
              <a:rPr lang="en-US" altLang="zh-CN"/>
              <a:t>If we look at our own models, the temporal model did better than the single frame model, therefore temporal information can help improve the classification performance. </a:t>
            </a:r>
          </a:p>
          <a:p>
            <a:endParaRPr lang="en-US" altLang="zh-CN"/>
          </a:p>
          <a:p>
            <a:r>
              <a:rPr lang="en-US" altLang="zh-CN"/>
              <a:t>Meanwhile, the single frame model is quite close to bidirectional LSTM, which is the best among the 8 methods in TCG paper, so the effect of temporal information may not be crucial for TCG. </a:t>
            </a:r>
          </a:p>
          <a:p>
            <a:endParaRPr lang="en-US" altLang="zh-CN"/>
          </a:p>
          <a:p>
            <a:r>
              <a:rPr lang="en-US" altLang="zh-CN"/>
              <a:t>Besides, our temporal model is better than LSTM, which means the monoloco base network provides better feature than raw coordinates of the keypoints </a:t>
            </a:r>
          </a:p>
          <a:p>
            <a:endParaRPr lang="en-US" altLang="zh-CN"/>
          </a:p>
          <a:p>
            <a:r>
              <a:rPr lang="en-US" altLang="zh-CN"/>
              <a:t>add the formula of jaccard and F1 score here </a:t>
            </a:r>
          </a:p>
          <a:p>
            <a:endParaRPr lang="en-US" altLang="zh-CN"/>
          </a:p>
          <a:p>
            <a:r>
              <a:rPr lang="en-US" altLang="zh-CN"/>
              <a:t>the slurm job number for MonoLoco are 779136 and 779137, and those for the Temporal model are 779140 779141</a:t>
            </a:r>
            <a:endParaRPr lang="zh-CN" altLang="en-US"/>
          </a:p>
        </p:txBody>
      </p:sp>
      <p:sp>
        <p:nvSpPr>
          <p:cNvPr id="4" name="Slide Number Placeholder 3"/>
          <p:cNvSpPr>
            <a:spLocks noGrp="1"/>
          </p:cNvSpPr>
          <p:nvPr>
            <p:ph type="sldNum" sz="quarter" idx="5"/>
          </p:nvPr>
        </p:nvSpPr>
        <p:spPr/>
        <p:txBody>
          <a:bodyPr/>
          <a:lstStyle/>
          <a:p>
            <a:fld id="{85A48CC1-E4FE-424E-8EC0-F8635A798222}" type="slidenum">
              <a:rPr lang="zh-CN" altLang="en-US" smtClean="0"/>
              <a:t>6</a:t>
            </a:fld>
            <a:endParaRPr lang="zh-CN" altLang="en-US"/>
          </a:p>
        </p:txBody>
      </p:sp>
    </p:spTree>
    <p:extLst>
      <p:ext uri="{BB962C8B-B14F-4D97-AF65-F5344CB8AC3E}">
        <p14:creationId xmlns:p14="http://schemas.microsoft.com/office/powerpoint/2010/main" val="11118155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a:t>That’s the results on TCG, and now let’s move on to TITAN.</a:t>
            </a:r>
          </a:p>
          <a:p>
            <a:endParaRPr lang="en-US" altLang="zh-CN"/>
          </a:p>
          <a:p>
            <a:r>
              <a:rPr lang="en-US" altLang="zh-CN"/>
              <a:t>TITAN has images only, so we need to run openpifpaf first to get human poses, and then put these poses to MonoLoco model. </a:t>
            </a:r>
          </a:p>
          <a:p>
            <a:r>
              <a:rPr lang="en-US" altLang="zh-CN"/>
              <a:t>Up to now I only tested this most basic single frame model, without spatial and temporal reasoning.</a:t>
            </a:r>
          </a:p>
          <a:p>
            <a:endParaRPr lang="en-US" altLang="zh-CN"/>
          </a:p>
          <a:p>
            <a:r>
              <a:rPr lang="en-US" altLang="zh-CN"/>
              <a:t>and the overall accuracy looks perfectly fine, it’s almost 80%, but the truth is actually the opposite</a:t>
            </a:r>
          </a:p>
          <a:p>
            <a:endParaRPr lang="en-US" altLang="zh-CN"/>
          </a:p>
          <a:p>
            <a:r>
              <a:rPr lang="en-US" altLang="zh-CN"/>
              <a:t>add a column for percentage of “none of the above” </a:t>
            </a:r>
          </a:p>
          <a:p>
            <a:endParaRPr lang="en-US" altLang="zh-CN"/>
          </a:p>
          <a:p>
            <a:r>
              <a:rPr lang="en-US" altLang="zh-CN"/>
              <a:t>include another table for each category separately, and also include percentage of each class</a:t>
            </a:r>
          </a:p>
          <a:p>
            <a:endParaRPr lang="en-US" altLang="zh-CN"/>
          </a:p>
          <a:p>
            <a:r>
              <a:rPr lang="en-US" altLang="zh-CN"/>
              <a:t>slurm-780243_4294967294</a:t>
            </a:r>
            <a:endParaRPr lang="zh-CN" altLang="en-US"/>
          </a:p>
        </p:txBody>
      </p:sp>
      <p:sp>
        <p:nvSpPr>
          <p:cNvPr id="4" name="Slide Number Placeholder 3"/>
          <p:cNvSpPr>
            <a:spLocks noGrp="1"/>
          </p:cNvSpPr>
          <p:nvPr>
            <p:ph type="sldNum" sz="quarter" idx="5"/>
          </p:nvPr>
        </p:nvSpPr>
        <p:spPr/>
        <p:txBody>
          <a:bodyPr/>
          <a:lstStyle/>
          <a:p>
            <a:fld id="{85A48CC1-E4FE-424E-8EC0-F8635A798222}" type="slidenum">
              <a:rPr lang="zh-CN" altLang="en-US" smtClean="0"/>
              <a:t>7</a:t>
            </a:fld>
            <a:endParaRPr lang="zh-CN" altLang="en-US"/>
          </a:p>
        </p:txBody>
      </p:sp>
    </p:spTree>
    <p:extLst>
      <p:ext uri="{BB962C8B-B14F-4D97-AF65-F5344CB8AC3E}">
        <p14:creationId xmlns:p14="http://schemas.microsoft.com/office/powerpoint/2010/main" val="38388013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a:t>if we look at the classes separately, we can see the data are highly imbalanced.</a:t>
            </a:r>
          </a:p>
          <a:p>
            <a:endParaRPr lang="en-US" altLang="zh-CN"/>
          </a:p>
          <a:p>
            <a:r>
              <a:rPr lang="en-US" altLang="zh-CN"/>
              <a:t>For example, in these communicative actions, more than 80% are “none of the above”, which means the person is not doing any of the other three actions. </a:t>
            </a:r>
          </a:p>
          <a:p>
            <a:r>
              <a:rPr lang="en-US" altLang="zh-CN"/>
              <a:t>And our model is simply giving “none of the above” all the time, which is bad.</a:t>
            </a:r>
          </a:p>
          <a:p>
            <a:endParaRPr lang="en-US" altLang="zh-CN"/>
          </a:p>
          <a:p>
            <a:endParaRPr lang="en-US" altLang="zh-CN"/>
          </a:p>
          <a:p>
            <a:r>
              <a:rPr lang="en-US" altLang="zh-CN"/>
              <a:t>slurm-780243_4294967294</a:t>
            </a:r>
          </a:p>
          <a:p>
            <a:endParaRPr lang="en-US" altLang="zh-CN"/>
          </a:p>
        </p:txBody>
      </p:sp>
      <p:sp>
        <p:nvSpPr>
          <p:cNvPr id="4" name="Slide Number Placeholder 3"/>
          <p:cNvSpPr>
            <a:spLocks noGrp="1"/>
          </p:cNvSpPr>
          <p:nvPr>
            <p:ph type="sldNum" sz="quarter" idx="5"/>
          </p:nvPr>
        </p:nvSpPr>
        <p:spPr/>
        <p:txBody>
          <a:bodyPr/>
          <a:lstStyle/>
          <a:p>
            <a:fld id="{85A48CC1-E4FE-424E-8EC0-F8635A798222}" type="slidenum">
              <a:rPr lang="zh-CN" altLang="en-US" smtClean="0"/>
              <a:t>8</a:t>
            </a:fld>
            <a:endParaRPr lang="zh-CN" altLang="en-US"/>
          </a:p>
        </p:txBody>
      </p:sp>
    </p:spTree>
    <p:extLst>
      <p:ext uri="{BB962C8B-B14F-4D97-AF65-F5344CB8AC3E}">
        <p14:creationId xmlns:p14="http://schemas.microsoft.com/office/powerpoint/2010/main" val="30076624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E66935-BCF0-4B73-B609-01FCD7098E4C}"/>
              </a:ext>
            </a:extLst>
          </p:cNvPr>
          <p:cNvSpPr>
            <a:spLocks noGrp="1"/>
          </p:cNvSpPr>
          <p:nvPr>
            <p:ph type="ctrTitle" hasCustomPrompt="1"/>
          </p:nvPr>
        </p:nvSpPr>
        <p:spPr>
          <a:xfrm>
            <a:off x="1524000" y="2631128"/>
            <a:ext cx="9144000" cy="576982"/>
          </a:xfrm>
        </p:spPr>
        <p:txBody>
          <a:bodyPr anchor="b">
            <a:normAutofit/>
          </a:bodyPr>
          <a:lstStyle>
            <a:lvl1pPr algn="ctr">
              <a:defRPr sz="3200" b="1">
                <a:latin typeface="+mj-lt"/>
                <a:ea typeface="+mj-ea"/>
              </a:defRPr>
            </a:lvl1pPr>
          </a:lstStyle>
          <a:p>
            <a:r>
              <a:rPr lang="en-US" altLang="zh-CN"/>
              <a:t>Title</a:t>
            </a:r>
            <a:endParaRPr lang="zh-CN" altLang="en-US" dirty="0"/>
          </a:p>
        </p:txBody>
      </p:sp>
      <p:sp>
        <p:nvSpPr>
          <p:cNvPr id="3" name="副标题 2">
            <a:extLst>
              <a:ext uri="{FF2B5EF4-FFF2-40B4-BE49-F238E27FC236}">
                <a16:creationId xmlns:a16="http://schemas.microsoft.com/office/drawing/2014/main" id="{64DFB827-1843-4A84-A209-8B2BC6502C28}"/>
              </a:ext>
            </a:extLst>
          </p:cNvPr>
          <p:cNvSpPr>
            <a:spLocks noGrp="1"/>
          </p:cNvSpPr>
          <p:nvPr>
            <p:ph type="subTitle" idx="1" hasCustomPrompt="1"/>
          </p:nvPr>
        </p:nvSpPr>
        <p:spPr>
          <a:xfrm>
            <a:off x="1524000" y="3980275"/>
            <a:ext cx="9144000" cy="478766"/>
          </a:xfrm>
        </p:spPr>
        <p:txBody>
          <a:bodyPr>
            <a:normAutofit/>
          </a:bodyPr>
          <a:lstStyle>
            <a:lvl1pPr marL="0" indent="0" algn="ctr">
              <a:buNone/>
              <a:defRPr sz="2800" b="0">
                <a:latin typeface="+mj-lt"/>
                <a:ea typeface="+mj-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Name</a:t>
            </a:r>
            <a:endParaRPr lang="zh-CN" altLang="en-US" dirty="0"/>
          </a:p>
        </p:txBody>
      </p:sp>
      <p:sp>
        <p:nvSpPr>
          <p:cNvPr id="7" name="AutoShape 7">
            <a:extLst>
              <a:ext uri="{FF2B5EF4-FFF2-40B4-BE49-F238E27FC236}">
                <a16:creationId xmlns:a16="http://schemas.microsoft.com/office/drawing/2014/main" id="{957C1C6D-07B8-4A9F-88D6-EE7F60209F16}"/>
              </a:ext>
            </a:extLst>
          </p:cNvPr>
          <p:cNvSpPr>
            <a:spLocks noChangeArrowheads="1"/>
          </p:cNvSpPr>
          <p:nvPr userDrawn="1"/>
        </p:nvSpPr>
        <p:spPr bwMode="auto">
          <a:xfrm>
            <a:off x="914400" y="1628801"/>
            <a:ext cx="10363200" cy="109537"/>
          </a:xfrm>
          <a:custGeom>
            <a:avLst/>
            <a:gdLst>
              <a:gd name="G0" fmla="+- 1003 0 0"/>
              <a:gd name="T0" fmla="*/ 0 w 1000"/>
              <a:gd name="T1" fmla="*/ 0 h 1000"/>
              <a:gd name="T2" fmla="*/ 1003 w 1000"/>
              <a:gd name="T3" fmla="*/ 0 h 1000"/>
              <a:gd name="T4" fmla="*/ 1003 w 1000"/>
              <a:gd name="T5" fmla="*/ 1000 h 1000"/>
              <a:gd name="T6" fmla="*/ 0 w 1000"/>
              <a:gd name="T7" fmla="*/ 1000 h 1000"/>
              <a:gd name="T8" fmla="*/ 0 w 1000"/>
              <a:gd name="T9" fmla="*/ 0 h 1000"/>
              <a:gd name="T10" fmla="*/ 1000 w 1000"/>
              <a:gd name="T11" fmla="*/ 0 h 1000"/>
            </a:gdLst>
            <a:ahLst/>
            <a:cxnLst>
              <a:cxn ang="0">
                <a:pos x="T0" y="T1"/>
              </a:cxn>
              <a:cxn ang="0">
                <a:pos x="T2" y="T3"/>
              </a:cxn>
              <a:cxn ang="0">
                <a:pos x="T4" y="T5"/>
              </a:cxn>
              <a:cxn ang="0">
                <a:pos x="T6" y="T7"/>
              </a:cxn>
              <a:cxn ang="0">
                <a:pos x="T8" y="T9"/>
              </a:cxn>
              <a:cxn ang="0">
                <a:pos x="T10" y="T11"/>
              </a:cxn>
            </a:cxnLst>
            <a:rect l="0" t="0" r="r" b="b"/>
            <a:pathLst>
              <a:path w="1000" h="1000" stroke="0">
                <a:moveTo>
                  <a:pt x="0" y="0"/>
                </a:moveTo>
                <a:lnTo>
                  <a:pt x="1003" y="0"/>
                </a:lnTo>
                <a:lnTo>
                  <a:pt x="1003" y="1000"/>
                </a:lnTo>
                <a:lnTo>
                  <a:pt x="0" y="1000"/>
                </a:lnTo>
                <a:close/>
              </a:path>
              <a:path w="1000" h="1000">
                <a:moveTo>
                  <a:pt x="0" y="0"/>
                </a:moveTo>
                <a:lnTo>
                  <a:pt x="1000" y="0"/>
                </a:lnTo>
              </a:path>
            </a:pathLst>
          </a:custGeom>
          <a:solidFill>
            <a:srgbClr val="C00000"/>
          </a:solidFill>
          <a:ln w="9525">
            <a:solidFill>
              <a:srgbClr val="C00000"/>
            </a:solidFill>
            <a:round/>
            <a:headEnd/>
            <a:tailEnd/>
          </a:ln>
        </p:spPr>
        <p:txBody>
          <a:bodyPr/>
          <a:lstStyle/>
          <a:p>
            <a:pPr algn="l">
              <a:spcBef>
                <a:spcPct val="0"/>
              </a:spcBef>
              <a:buClrTx/>
              <a:buFontTx/>
              <a:buNone/>
            </a:pPr>
            <a:endParaRPr lang="en-US" sz="2400" b="0" dirty="0"/>
          </a:p>
        </p:txBody>
      </p:sp>
      <p:sp>
        <p:nvSpPr>
          <p:cNvPr id="13" name="文本占位符 12">
            <a:extLst>
              <a:ext uri="{FF2B5EF4-FFF2-40B4-BE49-F238E27FC236}">
                <a16:creationId xmlns:a16="http://schemas.microsoft.com/office/drawing/2014/main" id="{391AED12-A5D8-4D26-B0E0-240564512295}"/>
              </a:ext>
            </a:extLst>
          </p:cNvPr>
          <p:cNvSpPr>
            <a:spLocks noGrp="1"/>
          </p:cNvSpPr>
          <p:nvPr>
            <p:ph type="body" sz="quarter" idx="14" hasCustomPrompt="1"/>
          </p:nvPr>
        </p:nvSpPr>
        <p:spPr>
          <a:xfrm>
            <a:off x="933090" y="1170997"/>
            <a:ext cx="5407325" cy="457200"/>
          </a:xfrm>
        </p:spPr>
        <p:txBody>
          <a:bodyPr/>
          <a:lstStyle>
            <a:lvl1pPr marL="0" indent="0" algn="l">
              <a:buNone/>
              <a:defRPr>
                <a:latin typeface="+mj-lt"/>
                <a:ea typeface="+mj-ea"/>
              </a:defRPr>
            </a:lvl1pPr>
          </a:lstStyle>
          <a:p>
            <a:pPr algn="l"/>
            <a:r>
              <a:rPr lang="en-US" altLang="zh-CN" sz="2800" b="0"/>
              <a:t>Subtitle</a:t>
            </a:r>
            <a:endParaRPr lang="zh-CN" altLang="en-US" sz="2800" b="0" dirty="0"/>
          </a:p>
        </p:txBody>
      </p:sp>
      <p:sp>
        <p:nvSpPr>
          <p:cNvPr id="16" name="文本占位符 15">
            <a:extLst>
              <a:ext uri="{FF2B5EF4-FFF2-40B4-BE49-F238E27FC236}">
                <a16:creationId xmlns:a16="http://schemas.microsoft.com/office/drawing/2014/main" id="{C5514421-33F4-4683-8813-5449B1656602}"/>
              </a:ext>
            </a:extLst>
          </p:cNvPr>
          <p:cNvSpPr>
            <a:spLocks noGrp="1"/>
          </p:cNvSpPr>
          <p:nvPr>
            <p:ph type="body" sz="quarter" idx="16" hasCustomPrompt="1"/>
          </p:nvPr>
        </p:nvSpPr>
        <p:spPr>
          <a:xfrm>
            <a:off x="6858000" y="1170997"/>
            <a:ext cx="4419600" cy="457200"/>
          </a:xfrm>
        </p:spPr>
        <p:txBody>
          <a:bodyPr/>
          <a:lstStyle>
            <a:lvl1pPr marL="0" indent="0" algn="r">
              <a:buNone/>
              <a:defRPr>
                <a:latin typeface="+mj-lt"/>
                <a:ea typeface="+mj-ea"/>
              </a:defRPr>
            </a:lvl1pPr>
          </a:lstStyle>
          <a:p>
            <a:pPr lvl="0"/>
            <a:r>
              <a:rPr lang="en-US" altLang="zh-CN"/>
              <a:t>Time and Place</a:t>
            </a:r>
            <a:endParaRPr lang="zh-CN" altLang="en-US" dirty="0"/>
          </a:p>
        </p:txBody>
      </p:sp>
      <p:sp>
        <p:nvSpPr>
          <p:cNvPr id="8" name="日期占位符 7">
            <a:extLst>
              <a:ext uri="{FF2B5EF4-FFF2-40B4-BE49-F238E27FC236}">
                <a16:creationId xmlns:a16="http://schemas.microsoft.com/office/drawing/2014/main" id="{A66C95DE-FDB7-4AC4-BD6F-CA49E9F1875A}"/>
              </a:ext>
            </a:extLst>
          </p:cNvPr>
          <p:cNvSpPr>
            <a:spLocks noGrp="1"/>
          </p:cNvSpPr>
          <p:nvPr>
            <p:ph type="dt" sz="half" idx="17"/>
          </p:nvPr>
        </p:nvSpPr>
        <p:spPr/>
        <p:txBody>
          <a:bodyPr/>
          <a:lstStyle/>
          <a:p>
            <a:fld id="{33D70B85-9567-41EF-93D1-9118F6FAE6D7}" type="datetime4">
              <a:rPr lang="en-US" altLang="zh-CN" smtClean="0"/>
              <a:t>November 8, 2021</a:t>
            </a:fld>
            <a:endParaRPr lang="zh-CN" altLang="en-US"/>
          </a:p>
        </p:txBody>
      </p:sp>
      <p:sp>
        <p:nvSpPr>
          <p:cNvPr id="9" name="页脚占位符 8">
            <a:extLst>
              <a:ext uri="{FF2B5EF4-FFF2-40B4-BE49-F238E27FC236}">
                <a16:creationId xmlns:a16="http://schemas.microsoft.com/office/drawing/2014/main" id="{82FB7DF4-7790-441C-B674-770DC3A84878}"/>
              </a:ext>
            </a:extLst>
          </p:cNvPr>
          <p:cNvSpPr>
            <a:spLocks noGrp="1"/>
          </p:cNvSpPr>
          <p:nvPr>
            <p:ph type="ftr" sz="quarter" idx="18"/>
          </p:nvPr>
        </p:nvSpPr>
        <p:spPr/>
        <p:txBody>
          <a:bodyPr/>
          <a:lstStyle/>
          <a:p>
            <a:r>
              <a:rPr lang="en-US" altLang="zh-CN"/>
              <a:t>Action Recognition for Self-Driving Cars</a:t>
            </a:r>
            <a:endParaRPr lang="zh-CN" altLang="en-US"/>
          </a:p>
        </p:txBody>
      </p:sp>
      <p:sp>
        <p:nvSpPr>
          <p:cNvPr id="10" name="灯片编号占位符 9">
            <a:extLst>
              <a:ext uri="{FF2B5EF4-FFF2-40B4-BE49-F238E27FC236}">
                <a16:creationId xmlns:a16="http://schemas.microsoft.com/office/drawing/2014/main" id="{96991236-0370-48AB-97AC-177D1B45564A}"/>
              </a:ext>
            </a:extLst>
          </p:cNvPr>
          <p:cNvSpPr>
            <a:spLocks noGrp="1"/>
          </p:cNvSpPr>
          <p:nvPr>
            <p:ph type="sldNum" sz="quarter" idx="19"/>
          </p:nvPr>
        </p:nvSpPr>
        <p:spPr/>
        <p:txBody>
          <a:bodyPr/>
          <a:lstStyle/>
          <a:p>
            <a:fld id="{B6EE4CE8-67DD-4AAC-82D8-3F81517F6647}" type="slidenum">
              <a:rPr lang="zh-CN" altLang="en-US" smtClean="0"/>
              <a:pPr/>
              <a:t>‹#›</a:t>
            </a:fld>
            <a:endParaRPr lang="zh-CN" altLang="en-US"/>
          </a:p>
        </p:txBody>
      </p:sp>
    </p:spTree>
    <p:extLst>
      <p:ext uri="{BB962C8B-B14F-4D97-AF65-F5344CB8AC3E}">
        <p14:creationId xmlns:p14="http://schemas.microsoft.com/office/powerpoint/2010/main" val="22940390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1D0F47E-0CC2-4F04-A3E0-93C5B2008FC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F3F08BAA-441F-4326-9367-3B08B2FF58F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D37A7D37-1156-49FC-AC73-6999FB5456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21A19FC-FF0F-4052-8983-84E0D072593F}"/>
              </a:ext>
            </a:extLst>
          </p:cNvPr>
          <p:cNvSpPr>
            <a:spLocks noGrp="1"/>
          </p:cNvSpPr>
          <p:nvPr>
            <p:ph type="dt" sz="half" idx="10"/>
          </p:nvPr>
        </p:nvSpPr>
        <p:spPr/>
        <p:txBody>
          <a:bodyPr/>
          <a:lstStyle/>
          <a:p>
            <a:fld id="{DA719967-14F6-4BE8-8102-631C6F5F9E23}" type="datetime4">
              <a:rPr lang="en-US" altLang="zh-CN" smtClean="0"/>
              <a:t>November 8, 2021</a:t>
            </a:fld>
            <a:endParaRPr lang="zh-CN" altLang="en-US"/>
          </a:p>
        </p:txBody>
      </p:sp>
      <p:sp>
        <p:nvSpPr>
          <p:cNvPr id="6" name="页脚占位符 5">
            <a:extLst>
              <a:ext uri="{FF2B5EF4-FFF2-40B4-BE49-F238E27FC236}">
                <a16:creationId xmlns:a16="http://schemas.microsoft.com/office/drawing/2014/main" id="{43D3AAB1-5300-445C-AB7E-C44EE484F963}"/>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7" name="灯片编号占位符 6">
            <a:extLst>
              <a:ext uri="{FF2B5EF4-FFF2-40B4-BE49-F238E27FC236}">
                <a16:creationId xmlns:a16="http://schemas.microsoft.com/office/drawing/2014/main" id="{9E1CA19E-04B7-41AF-9160-F3A2D822F2AB}"/>
              </a:ext>
            </a:extLst>
          </p:cNvPr>
          <p:cNvSpPr>
            <a:spLocks noGrp="1"/>
          </p:cNvSpPr>
          <p:nvPr>
            <p:ph type="sldNum" sz="quarter" idx="12"/>
          </p:nvPr>
        </p:nvSpPr>
        <p:spPr/>
        <p:txBody>
          <a:bodyPr/>
          <a:lstStyle/>
          <a:p>
            <a:fld id="{B6EE4CE8-67DD-4AAC-82D8-3F81517F6647}" type="slidenum">
              <a:rPr lang="zh-CN" altLang="en-US" smtClean="0"/>
              <a:t>‹#›</a:t>
            </a:fld>
            <a:endParaRPr lang="zh-CN" altLang="en-US"/>
          </a:p>
        </p:txBody>
      </p:sp>
    </p:spTree>
    <p:extLst>
      <p:ext uri="{BB962C8B-B14F-4D97-AF65-F5344CB8AC3E}">
        <p14:creationId xmlns:p14="http://schemas.microsoft.com/office/powerpoint/2010/main" val="38622575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F6C622-8BA5-451B-8DE5-DDC969BD908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4B24D953-9124-498E-8C44-FA2A17FFACC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FCB445FB-8EEF-42DD-9F2C-4EC4D21778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F52987A-244F-4372-B5D4-A97CAD2AF55F}"/>
              </a:ext>
            </a:extLst>
          </p:cNvPr>
          <p:cNvSpPr>
            <a:spLocks noGrp="1"/>
          </p:cNvSpPr>
          <p:nvPr>
            <p:ph type="dt" sz="half" idx="10"/>
          </p:nvPr>
        </p:nvSpPr>
        <p:spPr/>
        <p:txBody>
          <a:bodyPr/>
          <a:lstStyle/>
          <a:p>
            <a:fld id="{DA2CC0E3-9D60-4850-BF77-D4C1AE00E662}" type="datetime4">
              <a:rPr lang="en-US" altLang="zh-CN" smtClean="0"/>
              <a:t>November 8, 2021</a:t>
            </a:fld>
            <a:endParaRPr lang="zh-CN" altLang="en-US"/>
          </a:p>
        </p:txBody>
      </p:sp>
      <p:sp>
        <p:nvSpPr>
          <p:cNvPr id="6" name="页脚占位符 5">
            <a:extLst>
              <a:ext uri="{FF2B5EF4-FFF2-40B4-BE49-F238E27FC236}">
                <a16:creationId xmlns:a16="http://schemas.microsoft.com/office/drawing/2014/main" id="{98834934-7572-4A70-AE8E-EE85B42119CC}"/>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7" name="灯片编号占位符 6">
            <a:extLst>
              <a:ext uri="{FF2B5EF4-FFF2-40B4-BE49-F238E27FC236}">
                <a16:creationId xmlns:a16="http://schemas.microsoft.com/office/drawing/2014/main" id="{1196A392-6F4F-44A2-8426-79D89A5649F9}"/>
              </a:ext>
            </a:extLst>
          </p:cNvPr>
          <p:cNvSpPr>
            <a:spLocks noGrp="1"/>
          </p:cNvSpPr>
          <p:nvPr>
            <p:ph type="sldNum" sz="quarter" idx="12"/>
          </p:nvPr>
        </p:nvSpPr>
        <p:spPr/>
        <p:txBody>
          <a:bodyPr/>
          <a:lstStyle/>
          <a:p>
            <a:fld id="{B6EE4CE8-67DD-4AAC-82D8-3F81517F6647}" type="slidenum">
              <a:rPr lang="zh-CN" altLang="en-US" smtClean="0"/>
              <a:t>‹#›</a:t>
            </a:fld>
            <a:endParaRPr lang="zh-CN" altLang="en-US"/>
          </a:p>
        </p:txBody>
      </p:sp>
    </p:spTree>
    <p:extLst>
      <p:ext uri="{BB962C8B-B14F-4D97-AF65-F5344CB8AC3E}">
        <p14:creationId xmlns:p14="http://schemas.microsoft.com/office/powerpoint/2010/main" val="34205492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FC39BD-F583-4E4A-8A82-B58BFCAD1FF4}"/>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BEB6CF72-E247-4FBF-854B-1407C61C5761}"/>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FEDF27B-822C-4887-929C-2A4BEDF5F1ED}"/>
              </a:ext>
            </a:extLst>
          </p:cNvPr>
          <p:cNvSpPr>
            <a:spLocks noGrp="1"/>
          </p:cNvSpPr>
          <p:nvPr>
            <p:ph type="dt" sz="half" idx="10"/>
          </p:nvPr>
        </p:nvSpPr>
        <p:spPr/>
        <p:txBody>
          <a:bodyPr/>
          <a:lstStyle/>
          <a:p>
            <a:fld id="{076CB5AB-1548-4390-AB1D-EB1D58A9F1C7}" type="datetime4">
              <a:rPr lang="en-US" altLang="zh-CN" smtClean="0"/>
              <a:t>November 8, 2021</a:t>
            </a:fld>
            <a:endParaRPr lang="zh-CN" altLang="en-US"/>
          </a:p>
        </p:txBody>
      </p:sp>
      <p:sp>
        <p:nvSpPr>
          <p:cNvPr id="5" name="页脚占位符 4">
            <a:extLst>
              <a:ext uri="{FF2B5EF4-FFF2-40B4-BE49-F238E27FC236}">
                <a16:creationId xmlns:a16="http://schemas.microsoft.com/office/drawing/2014/main" id="{BDF3314A-4A8A-4FE2-BF01-E01C430159D2}"/>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6" name="灯片编号占位符 5">
            <a:extLst>
              <a:ext uri="{FF2B5EF4-FFF2-40B4-BE49-F238E27FC236}">
                <a16:creationId xmlns:a16="http://schemas.microsoft.com/office/drawing/2014/main" id="{4E698C21-8A1A-4923-98A0-32C4D0598732}"/>
              </a:ext>
            </a:extLst>
          </p:cNvPr>
          <p:cNvSpPr>
            <a:spLocks noGrp="1"/>
          </p:cNvSpPr>
          <p:nvPr>
            <p:ph type="sldNum" sz="quarter" idx="12"/>
          </p:nvPr>
        </p:nvSpPr>
        <p:spPr/>
        <p:txBody>
          <a:bodyPr/>
          <a:lstStyle/>
          <a:p>
            <a:fld id="{B6EE4CE8-67DD-4AAC-82D8-3F81517F6647}" type="slidenum">
              <a:rPr lang="zh-CN" altLang="en-US" smtClean="0"/>
              <a:t>‹#›</a:t>
            </a:fld>
            <a:endParaRPr lang="zh-CN" altLang="en-US"/>
          </a:p>
        </p:txBody>
      </p:sp>
    </p:spTree>
    <p:extLst>
      <p:ext uri="{BB962C8B-B14F-4D97-AF65-F5344CB8AC3E}">
        <p14:creationId xmlns:p14="http://schemas.microsoft.com/office/powerpoint/2010/main" val="42515307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6F7ED553-D8F7-4782-9DC6-ED101D54C5DD}"/>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1B29F41E-B60A-4DB5-9A9C-05F03D00107F}"/>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1840F7F-BAE2-48D6-8F3F-17421AA87846}"/>
              </a:ext>
            </a:extLst>
          </p:cNvPr>
          <p:cNvSpPr>
            <a:spLocks noGrp="1"/>
          </p:cNvSpPr>
          <p:nvPr>
            <p:ph type="dt" sz="half" idx="10"/>
          </p:nvPr>
        </p:nvSpPr>
        <p:spPr/>
        <p:txBody>
          <a:bodyPr/>
          <a:lstStyle/>
          <a:p>
            <a:fld id="{0713BEB2-C54F-4482-A9A5-296A0C387809}" type="datetime4">
              <a:rPr lang="en-US" altLang="zh-CN" smtClean="0"/>
              <a:t>November 8, 2021</a:t>
            </a:fld>
            <a:endParaRPr lang="zh-CN" altLang="en-US"/>
          </a:p>
        </p:txBody>
      </p:sp>
      <p:sp>
        <p:nvSpPr>
          <p:cNvPr id="5" name="页脚占位符 4">
            <a:extLst>
              <a:ext uri="{FF2B5EF4-FFF2-40B4-BE49-F238E27FC236}">
                <a16:creationId xmlns:a16="http://schemas.microsoft.com/office/drawing/2014/main" id="{70604F73-48E0-4214-87F6-BCB333C089F1}"/>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6" name="灯片编号占位符 5">
            <a:extLst>
              <a:ext uri="{FF2B5EF4-FFF2-40B4-BE49-F238E27FC236}">
                <a16:creationId xmlns:a16="http://schemas.microsoft.com/office/drawing/2014/main" id="{663A7136-2791-4422-914E-D64D520D2925}"/>
              </a:ext>
            </a:extLst>
          </p:cNvPr>
          <p:cNvSpPr>
            <a:spLocks noGrp="1"/>
          </p:cNvSpPr>
          <p:nvPr>
            <p:ph type="sldNum" sz="quarter" idx="12"/>
          </p:nvPr>
        </p:nvSpPr>
        <p:spPr/>
        <p:txBody>
          <a:bodyPr/>
          <a:lstStyle/>
          <a:p>
            <a:fld id="{B6EE4CE8-67DD-4AAC-82D8-3F81517F6647}" type="slidenum">
              <a:rPr lang="zh-CN" altLang="en-US" smtClean="0"/>
              <a:t>‹#›</a:t>
            </a:fld>
            <a:endParaRPr lang="zh-CN" altLang="en-US"/>
          </a:p>
        </p:txBody>
      </p:sp>
    </p:spTree>
    <p:extLst>
      <p:ext uri="{BB962C8B-B14F-4D97-AF65-F5344CB8AC3E}">
        <p14:creationId xmlns:p14="http://schemas.microsoft.com/office/powerpoint/2010/main" val="30897868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efault">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132FF0-686D-44C7-A17F-84C617C34EE8}"/>
              </a:ext>
            </a:extLst>
          </p:cNvPr>
          <p:cNvSpPr>
            <a:spLocks noGrp="1"/>
          </p:cNvSpPr>
          <p:nvPr>
            <p:ph type="title" hasCustomPrompt="1"/>
          </p:nvPr>
        </p:nvSpPr>
        <p:spPr>
          <a:xfrm>
            <a:off x="812800" y="445552"/>
            <a:ext cx="3889075" cy="504001"/>
          </a:xfrm>
        </p:spPr>
        <p:txBody>
          <a:bodyPr>
            <a:normAutofit/>
          </a:bodyPr>
          <a:lstStyle>
            <a:lvl1pPr>
              <a:defRPr sz="2400">
                <a:latin typeface="+mj-lt"/>
                <a:ea typeface="黑体" panose="02010609060101010101" pitchFamily="49" charset="-122"/>
              </a:defRPr>
            </a:lvl1pPr>
          </a:lstStyle>
          <a:p>
            <a:r>
              <a:rPr lang="en-US" altLang="zh-CN"/>
              <a:t>Current Section</a:t>
            </a:r>
            <a:endParaRPr lang="zh-CN" altLang="en-US" dirty="0"/>
          </a:p>
        </p:txBody>
      </p:sp>
      <p:sp>
        <p:nvSpPr>
          <p:cNvPr id="7" name="AutoShape 4">
            <a:extLst>
              <a:ext uri="{FF2B5EF4-FFF2-40B4-BE49-F238E27FC236}">
                <a16:creationId xmlns:a16="http://schemas.microsoft.com/office/drawing/2014/main" id="{B162D201-E9B6-4DC6-886A-F8362BBC0D23}"/>
              </a:ext>
            </a:extLst>
          </p:cNvPr>
          <p:cNvSpPr>
            <a:spLocks noChangeArrowheads="1"/>
          </p:cNvSpPr>
          <p:nvPr userDrawn="1"/>
        </p:nvSpPr>
        <p:spPr bwMode="auto">
          <a:xfrm>
            <a:off x="817033" y="914628"/>
            <a:ext cx="10610851" cy="69851"/>
          </a:xfrm>
          <a:custGeom>
            <a:avLst/>
            <a:gdLst>
              <a:gd name="G0" fmla="+- 1001 0 0"/>
              <a:gd name="T0" fmla="*/ 0 w 1000"/>
              <a:gd name="T1" fmla="*/ 0 h 1000"/>
              <a:gd name="T2" fmla="*/ 1001 w 1000"/>
              <a:gd name="T3" fmla="*/ 0 h 1000"/>
              <a:gd name="T4" fmla="*/ 1001 w 1000"/>
              <a:gd name="T5" fmla="*/ 1000 h 1000"/>
              <a:gd name="T6" fmla="*/ 0 w 1000"/>
              <a:gd name="T7" fmla="*/ 1000 h 1000"/>
              <a:gd name="T8" fmla="*/ 0 w 1000"/>
              <a:gd name="T9" fmla="*/ 0 h 1000"/>
              <a:gd name="T10" fmla="*/ 1000 w 1000"/>
              <a:gd name="T11" fmla="*/ 0 h 1000"/>
            </a:gdLst>
            <a:ahLst/>
            <a:cxnLst>
              <a:cxn ang="0">
                <a:pos x="T0" y="T1"/>
              </a:cxn>
              <a:cxn ang="0">
                <a:pos x="T2" y="T3"/>
              </a:cxn>
              <a:cxn ang="0">
                <a:pos x="T4" y="T5"/>
              </a:cxn>
              <a:cxn ang="0">
                <a:pos x="T6" y="T7"/>
              </a:cxn>
              <a:cxn ang="0">
                <a:pos x="T8" y="T9"/>
              </a:cxn>
              <a:cxn ang="0">
                <a:pos x="T10" y="T11"/>
              </a:cxn>
            </a:cxnLst>
            <a:rect l="0" t="0" r="r" b="b"/>
            <a:pathLst>
              <a:path w="1000" h="1000" stroke="0">
                <a:moveTo>
                  <a:pt x="0" y="0"/>
                </a:moveTo>
                <a:lnTo>
                  <a:pt x="1001" y="0"/>
                </a:lnTo>
                <a:lnTo>
                  <a:pt x="1001" y="1000"/>
                </a:lnTo>
                <a:lnTo>
                  <a:pt x="0" y="1000"/>
                </a:lnTo>
                <a:close/>
              </a:path>
              <a:path w="1000" h="1000">
                <a:moveTo>
                  <a:pt x="0" y="0"/>
                </a:moveTo>
                <a:lnTo>
                  <a:pt x="1000" y="0"/>
                </a:lnTo>
              </a:path>
            </a:pathLst>
          </a:custGeom>
          <a:solidFill>
            <a:srgbClr val="C00000"/>
          </a:solidFill>
          <a:ln w="12700">
            <a:solidFill>
              <a:srgbClr val="C00000"/>
            </a:solidFill>
            <a:round/>
            <a:headEnd/>
            <a:tailEnd/>
          </a:ln>
        </p:spPr>
        <p:txBody>
          <a:bodyPr/>
          <a:lstStyle/>
          <a:p>
            <a:pPr algn="l">
              <a:spcBef>
                <a:spcPct val="0"/>
              </a:spcBef>
              <a:buClrTx/>
              <a:buFontTx/>
              <a:buNone/>
            </a:pPr>
            <a:endParaRPr lang="en-US" sz="2400" b="0" dirty="0"/>
          </a:p>
        </p:txBody>
      </p:sp>
      <p:sp>
        <p:nvSpPr>
          <p:cNvPr id="8" name="Line 5">
            <a:extLst>
              <a:ext uri="{FF2B5EF4-FFF2-40B4-BE49-F238E27FC236}">
                <a16:creationId xmlns:a16="http://schemas.microsoft.com/office/drawing/2014/main" id="{0C44F040-96DC-4370-A290-1FE00FE5A5E7}"/>
              </a:ext>
            </a:extLst>
          </p:cNvPr>
          <p:cNvSpPr>
            <a:spLocks noChangeShapeType="1"/>
          </p:cNvSpPr>
          <p:nvPr userDrawn="1"/>
        </p:nvSpPr>
        <p:spPr bwMode="auto">
          <a:xfrm flipV="1">
            <a:off x="812800" y="6309320"/>
            <a:ext cx="10566400" cy="0"/>
          </a:xfrm>
          <a:prstGeom prst="line">
            <a:avLst/>
          </a:prstGeom>
          <a:noFill/>
          <a:ln w="22225">
            <a:solidFill>
              <a:srgbClr val="C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800" dirty="0"/>
          </a:p>
        </p:txBody>
      </p:sp>
      <p:sp>
        <p:nvSpPr>
          <p:cNvPr id="3" name="日期占位符 2">
            <a:extLst>
              <a:ext uri="{FF2B5EF4-FFF2-40B4-BE49-F238E27FC236}">
                <a16:creationId xmlns:a16="http://schemas.microsoft.com/office/drawing/2014/main" id="{071B9D7A-0C59-45E9-96E9-6065716CAA82}"/>
              </a:ext>
            </a:extLst>
          </p:cNvPr>
          <p:cNvSpPr>
            <a:spLocks noGrp="1"/>
          </p:cNvSpPr>
          <p:nvPr>
            <p:ph type="dt" sz="half" idx="10"/>
          </p:nvPr>
        </p:nvSpPr>
        <p:spPr/>
        <p:txBody>
          <a:bodyPr/>
          <a:lstStyle/>
          <a:p>
            <a:fld id="{806D1C9E-EB55-44B2-9DF2-EB35CF8BC0A6}" type="datetime4">
              <a:rPr lang="en-US" altLang="zh-CN" smtClean="0"/>
              <a:t>November 8, 2021</a:t>
            </a:fld>
            <a:endParaRPr lang="zh-CN" altLang="en-US"/>
          </a:p>
        </p:txBody>
      </p:sp>
      <p:sp>
        <p:nvSpPr>
          <p:cNvPr id="9" name="页脚占位符 8">
            <a:extLst>
              <a:ext uri="{FF2B5EF4-FFF2-40B4-BE49-F238E27FC236}">
                <a16:creationId xmlns:a16="http://schemas.microsoft.com/office/drawing/2014/main" id="{15C8A909-55DF-45D6-AEE2-90C8785510D5}"/>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10" name="灯片编号占位符 9">
            <a:extLst>
              <a:ext uri="{FF2B5EF4-FFF2-40B4-BE49-F238E27FC236}">
                <a16:creationId xmlns:a16="http://schemas.microsoft.com/office/drawing/2014/main" id="{206D5945-4AAF-4BFC-A83E-A7ABFFDB95E5}"/>
              </a:ext>
            </a:extLst>
          </p:cNvPr>
          <p:cNvSpPr>
            <a:spLocks noGrp="1"/>
          </p:cNvSpPr>
          <p:nvPr>
            <p:ph type="sldNum" sz="quarter" idx="12"/>
          </p:nvPr>
        </p:nvSpPr>
        <p:spPr/>
        <p:txBody>
          <a:bodyPr/>
          <a:lstStyle/>
          <a:p>
            <a:fld id="{B6EE4CE8-67DD-4AAC-82D8-3F81517F6647}" type="slidenum">
              <a:rPr lang="zh-CN" altLang="en-US" smtClean="0"/>
              <a:pPr/>
              <a:t>‹#›</a:t>
            </a:fld>
            <a:endParaRPr lang="zh-CN" altLang="en-US"/>
          </a:p>
        </p:txBody>
      </p:sp>
    </p:spTree>
    <p:extLst>
      <p:ext uri="{BB962C8B-B14F-4D97-AF65-F5344CB8AC3E}">
        <p14:creationId xmlns:p14="http://schemas.microsoft.com/office/powerpoint/2010/main" val="25288193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E66935-BCF0-4B73-B609-01FCD7098E4C}"/>
              </a:ext>
            </a:extLst>
          </p:cNvPr>
          <p:cNvSpPr>
            <a:spLocks noGrp="1"/>
          </p:cNvSpPr>
          <p:nvPr>
            <p:ph type="ctrTitle" hasCustomPrompt="1"/>
          </p:nvPr>
        </p:nvSpPr>
        <p:spPr>
          <a:xfrm>
            <a:off x="1524000" y="2631128"/>
            <a:ext cx="9144000" cy="576982"/>
          </a:xfrm>
        </p:spPr>
        <p:txBody>
          <a:bodyPr anchor="b">
            <a:normAutofit/>
          </a:bodyPr>
          <a:lstStyle>
            <a:lvl1pPr algn="ctr">
              <a:defRPr sz="3200" b="1">
                <a:latin typeface="+mj-lt"/>
                <a:ea typeface="+mj-ea"/>
              </a:defRPr>
            </a:lvl1pPr>
          </a:lstStyle>
          <a:p>
            <a:r>
              <a:rPr lang="en-US" altLang="zh-CN"/>
              <a:t>Title</a:t>
            </a:r>
            <a:endParaRPr lang="zh-CN" altLang="en-US" dirty="0"/>
          </a:p>
        </p:txBody>
      </p:sp>
      <p:sp>
        <p:nvSpPr>
          <p:cNvPr id="3" name="副标题 2">
            <a:extLst>
              <a:ext uri="{FF2B5EF4-FFF2-40B4-BE49-F238E27FC236}">
                <a16:creationId xmlns:a16="http://schemas.microsoft.com/office/drawing/2014/main" id="{64DFB827-1843-4A84-A209-8B2BC6502C28}"/>
              </a:ext>
            </a:extLst>
          </p:cNvPr>
          <p:cNvSpPr>
            <a:spLocks noGrp="1"/>
          </p:cNvSpPr>
          <p:nvPr>
            <p:ph type="subTitle" idx="1" hasCustomPrompt="1"/>
          </p:nvPr>
        </p:nvSpPr>
        <p:spPr>
          <a:xfrm>
            <a:off x="1524000" y="3980275"/>
            <a:ext cx="9144000" cy="478766"/>
          </a:xfrm>
        </p:spPr>
        <p:txBody>
          <a:bodyPr>
            <a:normAutofit/>
          </a:bodyPr>
          <a:lstStyle>
            <a:lvl1pPr marL="0" indent="0" algn="ctr">
              <a:buNone/>
              <a:defRPr sz="2800" b="0">
                <a:latin typeface="+mj-lt"/>
                <a:ea typeface="+mj-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Name</a:t>
            </a:r>
            <a:endParaRPr lang="zh-CN" altLang="en-US" dirty="0"/>
          </a:p>
        </p:txBody>
      </p:sp>
      <p:sp>
        <p:nvSpPr>
          <p:cNvPr id="7" name="AutoShape 7">
            <a:extLst>
              <a:ext uri="{FF2B5EF4-FFF2-40B4-BE49-F238E27FC236}">
                <a16:creationId xmlns:a16="http://schemas.microsoft.com/office/drawing/2014/main" id="{957C1C6D-07B8-4A9F-88D6-EE7F60209F16}"/>
              </a:ext>
            </a:extLst>
          </p:cNvPr>
          <p:cNvSpPr>
            <a:spLocks noChangeArrowheads="1"/>
          </p:cNvSpPr>
          <p:nvPr userDrawn="1"/>
        </p:nvSpPr>
        <p:spPr bwMode="auto">
          <a:xfrm>
            <a:off x="914400" y="1628801"/>
            <a:ext cx="10363200" cy="109537"/>
          </a:xfrm>
          <a:custGeom>
            <a:avLst/>
            <a:gdLst>
              <a:gd name="G0" fmla="+- 1003 0 0"/>
              <a:gd name="T0" fmla="*/ 0 w 1000"/>
              <a:gd name="T1" fmla="*/ 0 h 1000"/>
              <a:gd name="T2" fmla="*/ 1003 w 1000"/>
              <a:gd name="T3" fmla="*/ 0 h 1000"/>
              <a:gd name="T4" fmla="*/ 1003 w 1000"/>
              <a:gd name="T5" fmla="*/ 1000 h 1000"/>
              <a:gd name="T6" fmla="*/ 0 w 1000"/>
              <a:gd name="T7" fmla="*/ 1000 h 1000"/>
              <a:gd name="T8" fmla="*/ 0 w 1000"/>
              <a:gd name="T9" fmla="*/ 0 h 1000"/>
              <a:gd name="T10" fmla="*/ 1000 w 1000"/>
              <a:gd name="T11" fmla="*/ 0 h 1000"/>
            </a:gdLst>
            <a:ahLst/>
            <a:cxnLst>
              <a:cxn ang="0">
                <a:pos x="T0" y="T1"/>
              </a:cxn>
              <a:cxn ang="0">
                <a:pos x="T2" y="T3"/>
              </a:cxn>
              <a:cxn ang="0">
                <a:pos x="T4" y="T5"/>
              </a:cxn>
              <a:cxn ang="0">
                <a:pos x="T6" y="T7"/>
              </a:cxn>
              <a:cxn ang="0">
                <a:pos x="T8" y="T9"/>
              </a:cxn>
              <a:cxn ang="0">
                <a:pos x="T10" y="T11"/>
              </a:cxn>
            </a:cxnLst>
            <a:rect l="0" t="0" r="r" b="b"/>
            <a:pathLst>
              <a:path w="1000" h="1000" stroke="0">
                <a:moveTo>
                  <a:pt x="0" y="0"/>
                </a:moveTo>
                <a:lnTo>
                  <a:pt x="1003" y="0"/>
                </a:lnTo>
                <a:lnTo>
                  <a:pt x="1003" y="1000"/>
                </a:lnTo>
                <a:lnTo>
                  <a:pt x="0" y="1000"/>
                </a:lnTo>
                <a:close/>
              </a:path>
              <a:path w="1000" h="1000">
                <a:moveTo>
                  <a:pt x="0" y="0"/>
                </a:moveTo>
                <a:lnTo>
                  <a:pt x="1000" y="0"/>
                </a:lnTo>
              </a:path>
            </a:pathLst>
          </a:custGeom>
          <a:solidFill>
            <a:srgbClr val="C00000"/>
          </a:solidFill>
          <a:ln w="9525">
            <a:solidFill>
              <a:srgbClr val="C00000"/>
            </a:solidFill>
            <a:round/>
            <a:headEnd/>
            <a:tailEnd/>
          </a:ln>
        </p:spPr>
        <p:txBody>
          <a:bodyPr/>
          <a:lstStyle/>
          <a:p>
            <a:pPr algn="l">
              <a:spcBef>
                <a:spcPct val="0"/>
              </a:spcBef>
              <a:buClrTx/>
              <a:buFontTx/>
              <a:buNone/>
            </a:pPr>
            <a:endParaRPr lang="en-US" sz="2400" b="0" dirty="0"/>
          </a:p>
        </p:txBody>
      </p:sp>
      <p:sp>
        <p:nvSpPr>
          <p:cNvPr id="13" name="文本占位符 12">
            <a:extLst>
              <a:ext uri="{FF2B5EF4-FFF2-40B4-BE49-F238E27FC236}">
                <a16:creationId xmlns:a16="http://schemas.microsoft.com/office/drawing/2014/main" id="{391AED12-A5D8-4D26-B0E0-240564512295}"/>
              </a:ext>
            </a:extLst>
          </p:cNvPr>
          <p:cNvSpPr>
            <a:spLocks noGrp="1"/>
          </p:cNvSpPr>
          <p:nvPr>
            <p:ph type="body" sz="quarter" idx="14" hasCustomPrompt="1"/>
          </p:nvPr>
        </p:nvSpPr>
        <p:spPr>
          <a:xfrm>
            <a:off x="933090" y="1170997"/>
            <a:ext cx="5407325" cy="457200"/>
          </a:xfrm>
        </p:spPr>
        <p:txBody>
          <a:bodyPr/>
          <a:lstStyle>
            <a:lvl1pPr marL="0" indent="0" algn="l">
              <a:buNone/>
              <a:defRPr>
                <a:latin typeface="+mj-lt"/>
                <a:ea typeface="+mj-ea"/>
              </a:defRPr>
            </a:lvl1pPr>
          </a:lstStyle>
          <a:p>
            <a:pPr algn="l"/>
            <a:r>
              <a:rPr lang="en-US" altLang="zh-CN" sz="2800" b="0"/>
              <a:t>Subtitle</a:t>
            </a:r>
            <a:endParaRPr lang="zh-CN" altLang="en-US" sz="2800" b="0" dirty="0"/>
          </a:p>
        </p:txBody>
      </p:sp>
      <p:sp>
        <p:nvSpPr>
          <p:cNvPr id="16" name="文本占位符 15">
            <a:extLst>
              <a:ext uri="{FF2B5EF4-FFF2-40B4-BE49-F238E27FC236}">
                <a16:creationId xmlns:a16="http://schemas.microsoft.com/office/drawing/2014/main" id="{C5514421-33F4-4683-8813-5449B1656602}"/>
              </a:ext>
            </a:extLst>
          </p:cNvPr>
          <p:cNvSpPr>
            <a:spLocks noGrp="1"/>
          </p:cNvSpPr>
          <p:nvPr>
            <p:ph type="body" sz="quarter" idx="16" hasCustomPrompt="1"/>
          </p:nvPr>
        </p:nvSpPr>
        <p:spPr>
          <a:xfrm>
            <a:off x="6858000" y="1170997"/>
            <a:ext cx="4419600" cy="457200"/>
          </a:xfrm>
        </p:spPr>
        <p:txBody>
          <a:bodyPr/>
          <a:lstStyle>
            <a:lvl1pPr marL="0" indent="0" algn="r">
              <a:buNone/>
              <a:defRPr>
                <a:latin typeface="+mj-lt"/>
                <a:ea typeface="+mj-ea"/>
              </a:defRPr>
            </a:lvl1pPr>
          </a:lstStyle>
          <a:p>
            <a:pPr lvl="0"/>
            <a:r>
              <a:rPr lang="en-US" altLang="zh-CN"/>
              <a:t>Time and Place</a:t>
            </a:r>
            <a:endParaRPr lang="zh-CN" altLang="en-US" dirty="0"/>
          </a:p>
        </p:txBody>
      </p:sp>
      <p:sp>
        <p:nvSpPr>
          <p:cNvPr id="8" name="日期占位符 7">
            <a:extLst>
              <a:ext uri="{FF2B5EF4-FFF2-40B4-BE49-F238E27FC236}">
                <a16:creationId xmlns:a16="http://schemas.microsoft.com/office/drawing/2014/main" id="{A66C95DE-FDB7-4AC4-BD6F-CA49E9F1875A}"/>
              </a:ext>
            </a:extLst>
          </p:cNvPr>
          <p:cNvSpPr>
            <a:spLocks noGrp="1"/>
          </p:cNvSpPr>
          <p:nvPr>
            <p:ph type="dt" sz="half" idx="17"/>
          </p:nvPr>
        </p:nvSpPr>
        <p:spPr/>
        <p:txBody>
          <a:bodyPr/>
          <a:lstStyle/>
          <a:p>
            <a:fld id="{39F8B542-D53B-45A0-88DA-B7D77A14B216}" type="datetime4">
              <a:rPr lang="en-US" altLang="zh-CN" smtClean="0"/>
              <a:t>November 8, 2021</a:t>
            </a:fld>
            <a:endParaRPr lang="zh-CN" altLang="en-US"/>
          </a:p>
        </p:txBody>
      </p:sp>
      <p:sp>
        <p:nvSpPr>
          <p:cNvPr id="9" name="页脚占位符 8">
            <a:extLst>
              <a:ext uri="{FF2B5EF4-FFF2-40B4-BE49-F238E27FC236}">
                <a16:creationId xmlns:a16="http://schemas.microsoft.com/office/drawing/2014/main" id="{82FB7DF4-7790-441C-B674-770DC3A84878}"/>
              </a:ext>
            </a:extLst>
          </p:cNvPr>
          <p:cNvSpPr>
            <a:spLocks noGrp="1"/>
          </p:cNvSpPr>
          <p:nvPr>
            <p:ph type="ftr" sz="quarter" idx="18"/>
          </p:nvPr>
        </p:nvSpPr>
        <p:spPr/>
        <p:txBody>
          <a:bodyPr/>
          <a:lstStyle/>
          <a:p>
            <a:r>
              <a:rPr lang="en-US" altLang="zh-CN"/>
              <a:t>Action Recognition for Self-Driving Cars</a:t>
            </a:r>
            <a:endParaRPr lang="zh-CN" altLang="en-US"/>
          </a:p>
        </p:txBody>
      </p:sp>
      <p:sp>
        <p:nvSpPr>
          <p:cNvPr id="10" name="灯片编号占位符 9">
            <a:extLst>
              <a:ext uri="{FF2B5EF4-FFF2-40B4-BE49-F238E27FC236}">
                <a16:creationId xmlns:a16="http://schemas.microsoft.com/office/drawing/2014/main" id="{96991236-0370-48AB-97AC-177D1B45564A}"/>
              </a:ext>
            </a:extLst>
          </p:cNvPr>
          <p:cNvSpPr>
            <a:spLocks noGrp="1"/>
          </p:cNvSpPr>
          <p:nvPr>
            <p:ph type="sldNum" sz="quarter" idx="19"/>
          </p:nvPr>
        </p:nvSpPr>
        <p:spPr/>
        <p:txBody>
          <a:bodyPr/>
          <a:lstStyle/>
          <a:p>
            <a:fld id="{B6EE4CE8-67DD-4AAC-82D8-3F81517F6647}" type="slidenum">
              <a:rPr lang="zh-CN" altLang="en-US" smtClean="0"/>
              <a:pPr/>
              <a:t>‹#›</a:t>
            </a:fld>
            <a:endParaRPr lang="zh-CN" altLang="en-US"/>
          </a:p>
        </p:txBody>
      </p:sp>
    </p:spTree>
    <p:extLst>
      <p:ext uri="{BB962C8B-B14F-4D97-AF65-F5344CB8AC3E}">
        <p14:creationId xmlns:p14="http://schemas.microsoft.com/office/powerpoint/2010/main" val="24670665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default">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132FF0-686D-44C7-A17F-84C617C34EE8}"/>
              </a:ext>
            </a:extLst>
          </p:cNvPr>
          <p:cNvSpPr>
            <a:spLocks noGrp="1"/>
          </p:cNvSpPr>
          <p:nvPr>
            <p:ph type="title" hasCustomPrompt="1"/>
          </p:nvPr>
        </p:nvSpPr>
        <p:spPr>
          <a:xfrm>
            <a:off x="336000" y="261110"/>
            <a:ext cx="3889075" cy="504001"/>
          </a:xfrm>
        </p:spPr>
        <p:txBody>
          <a:bodyPr>
            <a:normAutofit/>
          </a:bodyPr>
          <a:lstStyle>
            <a:lvl1pPr>
              <a:defRPr sz="2400">
                <a:latin typeface="+mj-lt"/>
                <a:ea typeface="黑体" panose="02010609060101010101" pitchFamily="49" charset="-122"/>
              </a:defRPr>
            </a:lvl1pPr>
          </a:lstStyle>
          <a:p>
            <a:r>
              <a:rPr lang="en-US" altLang="zh-CN"/>
              <a:t>Current Section</a:t>
            </a:r>
            <a:endParaRPr lang="zh-CN" altLang="en-US" dirty="0"/>
          </a:p>
        </p:txBody>
      </p:sp>
      <p:sp>
        <p:nvSpPr>
          <p:cNvPr id="7" name="AutoShape 4">
            <a:extLst>
              <a:ext uri="{FF2B5EF4-FFF2-40B4-BE49-F238E27FC236}">
                <a16:creationId xmlns:a16="http://schemas.microsoft.com/office/drawing/2014/main" id="{B162D201-E9B6-4DC6-886A-F8362BBC0D23}"/>
              </a:ext>
            </a:extLst>
          </p:cNvPr>
          <p:cNvSpPr>
            <a:spLocks noChangeArrowheads="1"/>
          </p:cNvSpPr>
          <p:nvPr userDrawn="1"/>
        </p:nvSpPr>
        <p:spPr bwMode="auto">
          <a:xfrm>
            <a:off x="336000" y="733171"/>
            <a:ext cx="11520000" cy="69851"/>
          </a:xfrm>
          <a:custGeom>
            <a:avLst/>
            <a:gdLst>
              <a:gd name="G0" fmla="+- 1001 0 0"/>
              <a:gd name="T0" fmla="*/ 0 w 1000"/>
              <a:gd name="T1" fmla="*/ 0 h 1000"/>
              <a:gd name="T2" fmla="*/ 1001 w 1000"/>
              <a:gd name="T3" fmla="*/ 0 h 1000"/>
              <a:gd name="T4" fmla="*/ 1001 w 1000"/>
              <a:gd name="T5" fmla="*/ 1000 h 1000"/>
              <a:gd name="T6" fmla="*/ 0 w 1000"/>
              <a:gd name="T7" fmla="*/ 1000 h 1000"/>
              <a:gd name="T8" fmla="*/ 0 w 1000"/>
              <a:gd name="T9" fmla="*/ 0 h 1000"/>
              <a:gd name="T10" fmla="*/ 1000 w 1000"/>
              <a:gd name="T11" fmla="*/ 0 h 1000"/>
            </a:gdLst>
            <a:ahLst/>
            <a:cxnLst>
              <a:cxn ang="0">
                <a:pos x="T0" y="T1"/>
              </a:cxn>
              <a:cxn ang="0">
                <a:pos x="T2" y="T3"/>
              </a:cxn>
              <a:cxn ang="0">
                <a:pos x="T4" y="T5"/>
              </a:cxn>
              <a:cxn ang="0">
                <a:pos x="T6" y="T7"/>
              </a:cxn>
              <a:cxn ang="0">
                <a:pos x="T8" y="T9"/>
              </a:cxn>
              <a:cxn ang="0">
                <a:pos x="T10" y="T11"/>
              </a:cxn>
            </a:cxnLst>
            <a:rect l="0" t="0" r="r" b="b"/>
            <a:pathLst>
              <a:path w="1000" h="1000" stroke="0">
                <a:moveTo>
                  <a:pt x="0" y="0"/>
                </a:moveTo>
                <a:lnTo>
                  <a:pt x="1001" y="0"/>
                </a:lnTo>
                <a:lnTo>
                  <a:pt x="1001" y="1000"/>
                </a:lnTo>
                <a:lnTo>
                  <a:pt x="0" y="1000"/>
                </a:lnTo>
                <a:close/>
              </a:path>
              <a:path w="1000" h="1000">
                <a:moveTo>
                  <a:pt x="0" y="0"/>
                </a:moveTo>
                <a:lnTo>
                  <a:pt x="1000" y="0"/>
                </a:lnTo>
              </a:path>
            </a:pathLst>
          </a:custGeom>
          <a:solidFill>
            <a:srgbClr val="C00000"/>
          </a:solidFill>
          <a:ln w="12700">
            <a:solidFill>
              <a:srgbClr val="C00000"/>
            </a:solidFill>
            <a:round/>
            <a:headEnd/>
            <a:tailEnd/>
          </a:ln>
        </p:spPr>
        <p:txBody>
          <a:bodyPr/>
          <a:lstStyle/>
          <a:p>
            <a:pPr algn="l">
              <a:spcBef>
                <a:spcPct val="0"/>
              </a:spcBef>
              <a:buClrTx/>
              <a:buFontTx/>
              <a:buNone/>
            </a:pPr>
            <a:endParaRPr lang="en-US" sz="2400" b="0" dirty="0"/>
          </a:p>
        </p:txBody>
      </p:sp>
      <p:sp>
        <p:nvSpPr>
          <p:cNvPr id="8" name="Line 5">
            <a:extLst>
              <a:ext uri="{FF2B5EF4-FFF2-40B4-BE49-F238E27FC236}">
                <a16:creationId xmlns:a16="http://schemas.microsoft.com/office/drawing/2014/main" id="{0C44F040-96DC-4370-A290-1FE00FE5A5E7}"/>
              </a:ext>
            </a:extLst>
          </p:cNvPr>
          <p:cNvSpPr>
            <a:spLocks noChangeShapeType="1"/>
          </p:cNvSpPr>
          <p:nvPr userDrawn="1"/>
        </p:nvSpPr>
        <p:spPr bwMode="auto">
          <a:xfrm flipV="1">
            <a:off x="336000" y="6352793"/>
            <a:ext cx="11520000" cy="0"/>
          </a:xfrm>
          <a:prstGeom prst="line">
            <a:avLst/>
          </a:prstGeom>
          <a:noFill/>
          <a:ln w="22225">
            <a:solidFill>
              <a:srgbClr val="C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800" dirty="0"/>
          </a:p>
        </p:txBody>
      </p:sp>
      <p:sp>
        <p:nvSpPr>
          <p:cNvPr id="3" name="日期占位符 2">
            <a:extLst>
              <a:ext uri="{FF2B5EF4-FFF2-40B4-BE49-F238E27FC236}">
                <a16:creationId xmlns:a16="http://schemas.microsoft.com/office/drawing/2014/main" id="{071B9D7A-0C59-45E9-96E9-6065716CAA82}"/>
              </a:ext>
            </a:extLst>
          </p:cNvPr>
          <p:cNvSpPr>
            <a:spLocks noGrp="1"/>
          </p:cNvSpPr>
          <p:nvPr>
            <p:ph type="dt" sz="half" idx="10"/>
          </p:nvPr>
        </p:nvSpPr>
        <p:spPr/>
        <p:txBody>
          <a:bodyPr/>
          <a:lstStyle/>
          <a:p>
            <a:fld id="{40B208D0-5C56-4CC0-905E-2BB4A5101381}" type="datetime4">
              <a:rPr lang="en-US" altLang="zh-CN" smtClean="0"/>
              <a:t>November 8, 2021</a:t>
            </a:fld>
            <a:endParaRPr lang="zh-CN" altLang="en-US"/>
          </a:p>
        </p:txBody>
      </p:sp>
      <p:sp>
        <p:nvSpPr>
          <p:cNvPr id="9" name="页脚占位符 8">
            <a:extLst>
              <a:ext uri="{FF2B5EF4-FFF2-40B4-BE49-F238E27FC236}">
                <a16:creationId xmlns:a16="http://schemas.microsoft.com/office/drawing/2014/main" id="{15C8A909-55DF-45D6-AEE2-90C8785510D5}"/>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10" name="灯片编号占位符 9">
            <a:extLst>
              <a:ext uri="{FF2B5EF4-FFF2-40B4-BE49-F238E27FC236}">
                <a16:creationId xmlns:a16="http://schemas.microsoft.com/office/drawing/2014/main" id="{206D5945-4AAF-4BFC-A83E-A7ABFFDB95E5}"/>
              </a:ext>
            </a:extLst>
          </p:cNvPr>
          <p:cNvSpPr>
            <a:spLocks noGrp="1"/>
          </p:cNvSpPr>
          <p:nvPr>
            <p:ph type="sldNum" sz="quarter" idx="12"/>
          </p:nvPr>
        </p:nvSpPr>
        <p:spPr/>
        <p:txBody>
          <a:bodyPr/>
          <a:lstStyle/>
          <a:p>
            <a:fld id="{B6EE4CE8-67DD-4AAC-82D8-3F81517F6647}" type="slidenum">
              <a:rPr lang="zh-CN" altLang="en-US" smtClean="0"/>
              <a:pPr/>
              <a:t>‹#›</a:t>
            </a:fld>
            <a:endParaRPr lang="zh-CN" altLang="en-US"/>
          </a:p>
        </p:txBody>
      </p:sp>
    </p:spTree>
    <p:extLst>
      <p:ext uri="{BB962C8B-B14F-4D97-AF65-F5344CB8AC3E}">
        <p14:creationId xmlns:p14="http://schemas.microsoft.com/office/powerpoint/2010/main" val="34227333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5AE958B-2D50-431B-96A6-E89DFEC72DFA}"/>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83EBDBB0-A2C9-4DF0-AD90-F0A6DA6B2C8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7" name="日期占位符 6">
            <a:extLst>
              <a:ext uri="{FF2B5EF4-FFF2-40B4-BE49-F238E27FC236}">
                <a16:creationId xmlns:a16="http://schemas.microsoft.com/office/drawing/2014/main" id="{0719FA40-D05B-4353-855D-7CC28FCD4648}"/>
              </a:ext>
            </a:extLst>
          </p:cNvPr>
          <p:cNvSpPr>
            <a:spLocks noGrp="1"/>
          </p:cNvSpPr>
          <p:nvPr>
            <p:ph type="dt" sz="half" idx="10"/>
          </p:nvPr>
        </p:nvSpPr>
        <p:spPr/>
        <p:txBody>
          <a:bodyPr/>
          <a:lstStyle/>
          <a:p>
            <a:fld id="{4F01D393-9B6D-484D-81F2-FBE54EBC4AF2}" type="datetime4">
              <a:rPr lang="en-US" altLang="zh-CN" smtClean="0"/>
              <a:t>November 8, 2021</a:t>
            </a:fld>
            <a:endParaRPr lang="zh-CN" altLang="en-US"/>
          </a:p>
        </p:txBody>
      </p:sp>
      <p:sp>
        <p:nvSpPr>
          <p:cNvPr id="8" name="页脚占位符 7">
            <a:extLst>
              <a:ext uri="{FF2B5EF4-FFF2-40B4-BE49-F238E27FC236}">
                <a16:creationId xmlns:a16="http://schemas.microsoft.com/office/drawing/2014/main" id="{E97AF2F6-A007-4781-BE44-EAA337BB92CB}"/>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9" name="灯片编号占位符 8">
            <a:extLst>
              <a:ext uri="{FF2B5EF4-FFF2-40B4-BE49-F238E27FC236}">
                <a16:creationId xmlns:a16="http://schemas.microsoft.com/office/drawing/2014/main" id="{3A709B67-33D4-4AAC-B78C-DE36097A1FAE}"/>
              </a:ext>
            </a:extLst>
          </p:cNvPr>
          <p:cNvSpPr>
            <a:spLocks noGrp="1"/>
          </p:cNvSpPr>
          <p:nvPr>
            <p:ph type="sldNum" sz="quarter" idx="12"/>
          </p:nvPr>
        </p:nvSpPr>
        <p:spPr/>
        <p:txBody>
          <a:bodyPr/>
          <a:lstStyle/>
          <a:p>
            <a:fld id="{B6EE4CE8-67DD-4AAC-82D8-3F81517F6647}" type="slidenum">
              <a:rPr lang="zh-CN" altLang="en-US" smtClean="0"/>
              <a:pPr/>
              <a:t>‹#›</a:t>
            </a:fld>
            <a:endParaRPr lang="zh-CN" altLang="en-US"/>
          </a:p>
        </p:txBody>
      </p:sp>
    </p:spTree>
    <p:extLst>
      <p:ext uri="{BB962C8B-B14F-4D97-AF65-F5344CB8AC3E}">
        <p14:creationId xmlns:p14="http://schemas.microsoft.com/office/powerpoint/2010/main" val="21814035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96F1EF-A682-4556-9B97-00815637B0E3}"/>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25602B3-71AE-46ED-B674-459DE0CD78CA}"/>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96B742F5-F770-41B4-B6DE-7D39FEC2686E}"/>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CB411BF4-8E30-45EA-A303-256FCF75683D}"/>
              </a:ext>
            </a:extLst>
          </p:cNvPr>
          <p:cNvSpPr>
            <a:spLocks noGrp="1"/>
          </p:cNvSpPr>
          <p:nvPr>
            <p:ph type="dt" sz="half" idx="10"/>
          </p:nvPr>
        </p:nvSpPr>
        <p:spPr/>
        <p:txBody>
          <a:bodyPr/>
          <a:lstStyle/>
          <a:p>
            <a:fld id="{574896C6-7C21-449A-9837-04B0E0DB43B3}" type="datetime4">
              <a:rPr lang="en-US" altLang="zh-CN" smtClean="0"/>
              <a:t>November 8, 2021</a:t>
            </a:fld>
            <a:endParaRPr lang="zh-CN" altLang="en-US"/>
          </a:p>
        </p:txBody>
      </p:sp>
      <p:sp>
        <p:nvSpPr>
          <p:cNvPr id="6" name="页脚占位符 5">
            <a:extLst>
              <a:ext uri="{FF2B5EF4-FFF2-40B4-BE49-F238E27FC236}">
                <a16:creationId xmlns:a16="http://schemas.microsoft.com/office/drawing/2014/main" id="{49CB7B9E-D02A-4AD5-A8A0-2744A366B39D}"/>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7" name="灯片编号占位符 6">
            <a:extLst>
              <a:ext uri="{FF2B5EF4-FFF2-40B4-BE49-F238E27FC236}">
                <a16:creationId xmlns:a16="http://schemas.microsoft.com/office/drawing/2014/main" id="{CE25268F-B899-4BE1-9846-3B88C8614663}"/>
              </a:ext>
            </a:extLst>
          </p:cNvPr>
          <p:cNvSpPr>
            <a:spLocks noGrp="1"/>
          </p:cNvSpPr>
          <p:nvPr>
            <p:ph type="sldNum" sz="quarter" idx="12"/>
          </p:nvPr>
        </p:nvSpPr>
        <p:spPr/>
        <p:txBody>
          <a:bodyPr/>
          <a:lstStyle/>
          <a:p>
            <a:fld id="{B6EE4CE8-67DD-4AAC-82D8-3F81517F6647}" type="slidenum">
              <a:rPr lang="zh-CN" altLang="en-US" smtClean="0"/>
              <a:t>‹#›</a:t>
            </a:fld>
            <a:endParaRPr lang="zh-CN" altLang="en-US"/>
          </a:p>
        </p:txBody>
      </p:sp>
    </p:spTree>
    <p:extLst>
      <p:ext uri="{BB962C8B-B14F-4D97-AF65-F5344CB8AC3E}">
        <p14:creationId xmlns:p14="http://schemas.microsoft.com/office/powerpoint/2010/main" val="31028981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F2D528-4A8C-4B28-8590-FC1D90944A85}"/>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EAEA5108-FFDC-4E83-967A-0C4647B4150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E2CE2241-3BD5-4A17-B520-094E55372283}"/>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43D98C57-AB45-48F6-8C57-E828F1C5399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8718D229-A410-4B12-AED7-DE86808A23C9}"/>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D3D31387-56BA-4ACE-944B-D0A031859D1E}"/>
              </a:ext>
            </a:extLst>
          </p:cNvPr>
          <p:cNvSpPr>
            <a:spLocks noGrp="1"/>
          </p:cNvSpPr>
          <p:nvPr>
            <p:ph type="dt" sz="half" idx="10"/>
          </p:nvPr>
        </p:nvSpPr>
        <p:spPr/>
        <p:txBody>
          <a:bodyPr/>
          <a:lstStyle/>
          <a:p>
            <a:fld id="{AB68B7B5-E726-43EA-BC16-4A7D66628499}" type="datetime4">
              <a:rPr lang="en-US" altLang="zh-CN" smtClean="0"/>
              <a:t>November 8, 2021</a:t>
            </a:fld>
            <a:endParaRPr lang="zh-CN" altLang="en-US"/>
          </a:p>
        </p:txBody>
      </p:sp>
      <p:sp>
        <p:nvSpPr>
          <p:cNvPr id="8" name="页脚占位符 7">
            <a:extLst>
              <a:ext uri="{FF2B5EF4-FFF2-40B4-BE49-F238E27FC236}">
                <a16:creationId xmlns:a16="http://schemas.microsoft.com/office/drawing/2014/main" id="{3688C54B-9DFB-4F29-9554-B8D8ED5FD00E}"/>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9" name="灯片编号占位符 8">
            <a:extLst>
              <a:ext uri="{FF2B5EF4-FFF2-40B4-BE49-F238E27FC236}">
                <a16:creationId xmlns:a16="http://schemas.microsoft.com/office/drawing/2014/main" id="{5645D6B3-053B-4C21-964A-E9934A86F51E}"/>
              </a:ext>
            </a:extLst>
          </p:cNvPr>
          <p:cNvSpPr>
            <a:spLocks noGrp="1"/>
          </p:cNvSpPr>
          <p:nvPr>
            <p:ph type="sldNum" sz="quarter" idx="12"/>
          </p:nvPr>
        </p:nvSpPr>
        <p:spPr/>
        <p:txBody>
          <a:bodyPr/>
          <a:lstStyle/>
          <a:p>
            <a:fld id="{B6EE4CE8-67DD-4AAC-82D8-3F81517F6647}" type="slidenum">
              <a:rPr lang="zh-CN" altLang="en-US" smtClean="0"/>
              <a:t>‹#›</a:t>
            </a:fld>
            <a:endParaRPr lang="zh-CN" altLang="en-US"/>
          </a:p>
        </p:txBody>
      </p:sp>
    </p:spTree>
    <p:extLst>
      <p:ext uri="{BB962C8B-B14F-4D97-AF65-F5344CB8AC3E}">
        <p14:creationId xmlns:p14="http://schemas.microsoft.com/office/powerpoint/2010/main" val="28349284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1CA4E6-3EF0-4AC6-A1C8-0CCA9FE12076}"/>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F4559225-D9D9-4529-8BFD-83FF88C35878}"/>
              </a:ext>
            </a:extLst>
          </p:cNvPr>
          <p:cNvSpPr>
            <a:spLocks noGrp="1"/>
          </p:cNvSpPr>
          <p:nvPr>
            <p:ph type="dt" sz="half" idx="10"/>
          </p:nvPr>
        </p:nvSpPr>
        <p:spPr/>
        <p:txBody>
          <a:bodyPr/>
          <a:lstStyle/>
          <a:p>
            <a:fld id="{25718AFA-E1F1-46F6-966D-F323F040F315}" type="datetime4">
              <a:rPr lang="en-US" altLang="zh-CN" smtClean="0"/>
              <a:t>November 8, 2021</a:t>
            </a:fld>
            <a:endParaRPr lang="zh-CN" altLang="en-US"/>
          </a:p>
        </p:txBody>
      </p:sp>
      <p:sp>
        <p:nvSpPr>
          <p:cNvPr id="4" name="页脚占位符 3">
            <a:extLst>
              <a:ext uri="{FF2B5EF4-FFF2-40B4-BE49-F238E27FC236}">
                <a16:creationId xmlns:a16="http://schemas.microsoft.com/office/drawing/2014/main" id="{3FD49C86-3F47-47E6-8826-7347E1440798}"/>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5" name="灯片编号占位符 4">
            <a:extLst>
              <a:ext uri="{FF2B5EF4-FFF2-40B4-BE49-F238E27FC236}">
                <a16:creationId xmlns:a16="http://schemas.microsoft.com/office/drawing/2014/main" id="{23D2E034-2FAD-40DE-BE68-37EDCC9ED69B}"/>
              </a:ext>
            </a:extLst>
          </p:cNvPr>
          <p:cNvSpPr>
            <a:spLocks noGrp="1"/>
          </p:cNvSpPr>
          <p:nvPr>
            <p:ph type="sldNum" sz="quarter" idx="12"/>
          </p:nvPr>
        </p:nvSpPr>
        <p:spPr/>
        <p:txBody>
          <a:bodyPr/>
          <a:lstStyle/>
          <a:p>
            <a:fld id="{B6EE4CE8-67DD-4AAC-82D8-3F81517F6647}" type="slidenum">
              <a:rPr lang="zh-CN" altLang="en-US" smtClean="0"/>
              <a:t>‹#›</a:t>
            </a:fld>
            <a:endParaRPr lang="zh-CN" altLang="en-US"/>
          </a:p>
        </p:txBody>
      </p:sp>
    </p:spTree>
    <p:extLst>
      <p:ext uri="{BB962C8B-B14F-4D97-AF65-F5344CB8AC3E}">
        <p14:creationId xmlns:p14="http://schemas.microsoft.com/office/powerpoint/2010/main" val="8047709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CFA56F1-03B7-4169-ABE1-7F82A41B23BB}"/>
              </a:ext>
            </a:extLst>
          </p:cNvPr>
          <p:cNvSpPr>
            <a:spLocks noGrp="1"/>
          </p:cNvSpPr>
          <p:nvPr>
            <p:ph type="dt" sz="half" idx="10"/>
          </p:nvPr>
        </p:nvSpPr>
        <p:spPr/>
        <p:txBody>
          <a:bodyPr/>
          <a:lstStyle/>
          <a:p>
            <a:fld id="{82D6DD33-16D0-410D-B181-0F32D6CA3A13}" type="datetime4">
              <a:rPr lang="en-US" altLang="zh-CN" smtClean="0"/>
              <a:t>November 8, 2021</a:t>
            </a:fld>
            <a:endParaRPr lang="zh-CN" altLang="en-US"/>
          </a:p>
        </p:txBody>
      </p:sp>
      <p:sp>
        <p:nvSpPr>
          <p:cNvPr id="3" name="页脚占位符 2">
            <a:extLst>
              <a:ext uri="{FF2B5EF4-FFF2-40B4-BE49-F238E27FC236}">
                <a16:creationId xmlns:a16="http://schemas.microsoft.com/office/drawing/2014/main" id="{47F44170-EE6A-4D58-A8CD-F2B6D1A8440C}"/>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4" name="灯片编号占位符 3">
            <a:extLst>
              <a:ext uri="{FF2B5EF4-FFF2-40B4-BE49-F238E27FC236}">
                <a16:creationId xmlns:a16="http://schemas.microsoft.com/office/drawing/2014/main" id="{D4794520-6B2F-43E9-BFFA-DE49AB6D80F0}"/>
              </a:ext>
            </a:extLst>
          </p:cNvPr>
          <p:cNvSpPr>
            <a:spLocks noGrp="1"/>
          </p:cNvSpPr>
          <p:nvPr>
            <p:ph type="sldNum" sz="quarter" idx="12"/>
          </p:nvPr>
        </p:nvSpPr>
        <p:spPr/>
        <p:txBody>
          <a:bodyPr/>
          <a:lstStyle/>
          <a:p>
            <a:fld id="{B6EE4CE8-67DD-4AAC-82D8-3F81517F6647}" type="slidenum">
              <a:rPr lang="zh-CN" altLang="en-US" smtClean="0"/>
              <a:t>‹#›</a:t>
            </a:fld>
            <a:endParaRPr lang="zh-CN" altLang="en-US"/>
          </a:p>
        </p:txBody>
      </p:sp>
    </p:spTree>
    <p:extLst>
      <p:ext uri="{BB962C8B-B14F-4D97-AF65-F5344CB8AC3E}">
        <p14:creationId xmlns:p14="http://schemas.microsoft.com/office/powerpoint/2010/main" val="18202175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3994B34-E66A-4D21-87CC-1A28D93670A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CCA5B631-C1FF-4BC4-8BCB-0231A7CF266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4870F1E-5DF4-4073-9EB0-1C461081BAD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EC489A21-D140-44FB-859A-E9D97D71CCAC}" type="datetime4">
              <a:rPr lang="en-US" altLang="zh-CN" smtClean="0"/>
              <a:t>November 8, 2021</a:t>
            </a:fld>
            <a:endParaRPr lang="zh-CN" altLang="en-US"/>
          </a:p>
        </p:txBody>
      </p:sp>
      <p:sp>
        <p:nvSpPr>
          <p:cNvPr id="5" name="页脚占位符 4">
            <a:extLst>
              <a:ext uri="{FF2B5EF4-FFF2-40B4-BE49-F238E27FC236}">
                <a16:creationId xmlns:a16="http://schemas.microsoft.com/office/drawing/2014/main" id="{B0251E12-70FA-4673-A23F-81B3C68768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altLang="zh-CN"/>
              <a:t>Action Recognition for Self-Driving Cars</a:t>
            </a:r>
            <a:endParaRPr lang="zh-CN" altLang="en-US"/>
          </a:p>
        </p:txBody>
      </p:sp>
      <p:sp>
        <p:nvSpPr>
          <p:cNvPr id="6" name="灯片编号占位符 5">
            <a:extLst>
              <a:ext uri="{FF2B5EF4-FFF2-40B4-BE49-F238E27FC236}">
                <a16:creationId xmlns:a16="http://schemas.microsoft.com/office/drawing/2014/main" id="{B76605DD-D96E-4F47-AAEE-CAC3488C4FA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400" baseline="0">
                <a:solidFill>
                  <a:schemeClr val="tx1">
                    <a:tint val="75000"/>
                  </a:schemeClr>
                </a:solidFill>
                <a:latin typeface="+mn-lt"/>
              </a:defRPr>
            </a:lvl1pPr>
          </a:lstStyle>
          <a:p>
            <a:fld id="{B6EE4CE8-67DD-4AAC-82D8-3F81517F6647}" type="slidenum">
              <a:rPr lang="zh-CN" altLang="en-US" smtClean="0"/>
              <a:pPr/>
              <a:t>‹#›</a:t>
            </a:fld>
            <a:endParaRPr lang="zh-CN" altLang="en-US"/>
          </a:p>
        </p:txBody>
      </p:sp>
    </p:spTree>
    <p:extLst>
      <p:ext uri="{BB962C8B-B14F-4D97-AF65-F5344CB8AC3E}">
        <p14:creationId xmlns:p14="http://schemas.microsoft.com/office/powerpoint/2010/main" val="41807653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1" r:id="rId3"/>
    <p:sldLayoutId id="214748366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90.png"/><Relationship Id="rId5" Type="http://schemas.openxmlformats.org/officeDocument/2006/relationships/image" Target="../media/image15.jpe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lum/>
          </a:blip>
          <a:srcRect/>
          <a:stretch>
            <a:fillRect l="-10000" r="-10000"/>
          </a:stretch>
        </a:blipFill>
        <a:effectLst/>
      </p:bgPr>
    </p:bg>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BC509873-016B-4B42-B967-382825E82967}"/>
              </a:ext>
            </a:extLst>
          </p:cNvPr>
          <p:cNvSpPr>
            <a:spLocks noGrp="1"/>
          </p:cNvSpPr>
          <p:nvPr>
            <p:ph type="ctrTitle"/>
          </p:nvPr>
        </p:nvSpPr>
        <p:spPr>
          <a:xfrm>
            <a:off x="933090" y="2384612"/>
            <a:ext cx="6834871" cy="2158813"/>
          </a:xfrm>
        </p:spPr>
        <p:txBody>
          <a:bodyPr anchor="ctr">
            <a:noAutofit/>
          </a:bodyPr>
          <a:lstStyle/>
          <a:p>
            <a:pPr algn="l"/>
            <a:r>
              <a:rPr lang="en-US" altLang="zh-CN" sz="4800" dirty="0">
                <a:latin typeface="+mj-lt"/>
              </a:rPr>
              <a:t>Action Recognition for Self-Driving Cars</a:t>
            </a:r>
            <a:endParaRPr lang="zh-CN" altLang="en-US" sz="4800" dirty="0">
              <a:latin typeface="+mj-lt"/>
            </a:endParaRPr>
          </a:p>
        </p:txBody>
      </p:sp>
      <p:sp>
        <p:nvSpPr>
          <p:cNvPr id="8" name="文本占位符 7">
            <a:extLst>
              <a:ext uri="{FF2B5EF4-FFF2-40B4-BE49-F238E27FC236}">
                <a16:creationId xmlns:a16="http://schemas.microsoft.com/office/drawing/2014/main" id="{A7372229-BF68-4901-989F-62D7E700618B}"/>
              </a:ext>
            </a:extLst>
          </p:cNvPr>
          <p:cNvSpPr>
            <a:spLocks noGrp="1"/>
          </p:cNvSpPr>
          <p:nvPr>
            <p:ph type="body" sz="quarter" idx="14"/>
          </p:nvPr>
        </p:nvSpPr>
        <p:spPr>
          <a:xfrm>
            <a:off x="5851585" y="1189467"/>
            <a:ext cx="5407325" cy="1213615"/>
          </a:xfrm>
        </p:spPr>
        <p:txBody>
          <a:bodyPr>
            <a:normAutofit/>
          </a:bodyPr>
          <a:lstStyle/>
          <a:p>
            <a:pPr algn="r"/>
            <a:r>
              <a:rPr lang="en-US" altLang="zh-CN"/>
              <a:t>Semester Project </a:t>
            </a:r>
          </a:p>
          <a:p>
            <a:pPr algn="r"/>
            <a:r>
              <a:rPr lang="en-US" altLang="zh-CN"/>
              <a:t>(15 ECTS) </a:t>
            </a:r>
            <a:endParaRPr lang="en-US" altLang="zh-CN" dirty="0">
              <a:latin typeface="+mj-lt"/>
            </a:endParaRPr>
          </a:p>
        </p:txBody>
      </p:sp>
      <p:sp>
        <p:nvSpPr>
          <p:cNvPr id="9" name="文本占位符 8">
            <a:extLst>
              <a:ext uri="{FF2B5EF4-FFF2-40B4-BE49-F238E27FC236}">
                <a16:creationId xmlns:a16="http://schemas.microsoft.com/office/drawing/2014/main" id="{F2CC55C0-209B-4894-821E-ECBFAE5590A4}"/>
              </a:ext>
            </a:extLst>
          </p:cNvPr>
          <p:cNvSpPr>
            <a:spLocks noGrp="1"/>
          </p:cNvSpPr>
          <p:nvPr>
            <p:ph type="body" sz="quarter" idx="16"/>
          </p:nvPr>
        </p:nvSpPr>
        <p:spPr>
          <a:xfrm>
            <a:off x="933090" y="1189467"/>
            <a:ext cx="4419600" cy="457200"/>
          </a:xfrm>
        </p:spPr>
        <p:txBody>
          <a:bodyPr>
            <a:normAutofit lnSpcReduction="10000"/>
          </a:bodyPr>
          <a:lstStyle/>
          <a:p>
            <a:pPr algn="l"/>
            <a:r>
              <a:rPr lang="en-US" altLang="zh-CN" dirty="0">
                <a:cs typeface="times" panose="02020603050405020304" pitchFamily="18" charset="0"/>
              </a:rPr>
              <a:t>VITA </a:t>
            </a:r>
            <a:r>
              <a:rPr lang="en-US" altLang="zh-CN" dirty="0" err="1">
                <a:cs typeface="times" panose="02020603050405020304" pitchFamily="18" charset="0"/>
              </a:rPr>
              <a:t>EPFL</a:t>
            </a:r>
            <a:endParaRPr lang="en-US" altLang="zh-CN" dirty="0">
              <a:latin typeface="+mj-lt"/>
              <a:cs typeface="times" panose="02020603050405020304" pitchFamily="18" charset="0"/>
            </a:endParaRPr>
          </a:p>
        </p:txBody>
      </p:sp>
      <p:sp>
        <p:nvSpPr>
          <p:cNvPr id="23" name="副标题 6">
            <a:extLst>
              <a:ext uri="{FF2B5EF4-FFF2-40B4-BE49-F238E27FC236}">
                <a16:creationId xmlns:a16="http://schemas.microsoft.com/office/drawing/2014/main" id="{E33EB3D3-D44A-4418-B2DC-FE9D41BDCFC6}"/>
              </a:ext>
            </a:extLst>
          </p:cNvPr>
          <p:cNvSpPr txBox="1">
            <a:spLocks/>
          </p:cNvSpPr>
          <p:nvPr/>
        </p:nvSpPr>
        <p:spPr>
          <a:xfrm>
            <a:off x="933090" y="4659550"/>
            <a:ext cx="6742033" cy="150778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800" b="1" kern="1200">
                <a:solidFill>
                  <a:schemeClr val="tx1"/>
                </a:solidFill>
                <a:latin typeface="微软雅黑" panose="020B0503020204020204" pitchFamily="34" charset="-122"/>
                <a:ea typeface="微软雅黑" panose="020B0503020204020204" pitchFamily="34" charset="-122"/>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altLang="zh-CN" sz="2400" b="0">
                <a:latin typeface="+mj-lt"/>
                <a:ea typeface="黑体" panose="02010609060101010101" pitchFamily="49" charset="-122"/>
              </a:rPr>
              <a:t>Student: Weijiang Xiong (Microengineering) </a:t>
            </a:r>
          </a:p>
          <a:p>
            <a:pPr algn="l"/>
            <a:r>
              <a:rPr lang="en-US" altLang="zh-CN" sz="2400" b="0">
                <a:latin typeface="+mj-lt"/>
                <a:ea typeface="黑体" panose="02010609060101010101" pitchFamily="49" charset="-122"/>
              </a:rPr>
              <a:t>Supervisor: Lorenzo Bertoni, Dr. Taylor Mordan</a:t>
            </a:r>
          </a:p>
          <a:p>
            <a:pPr algn="l"/>
            <a:r>
              <a:rPr lang="en-US" altLang="zh-CN" sz="2400" b="0">
                <a:latin typeface="+mj-lt"/>
                <a:ea typeface="黑体" panose="02010609060101010101" pitchFamily="49" charset="-122"/>
              </a:rPr>
              <a:t>Date: Nov. 9th 2021</a:t>
            </a:r>
            <a:endParaRPr lang="zh-CN" altLang="en-US" sz="2400" b="0" dirty="0">
              <a:latin typeface="+mj-lt"/>
              <a:ea typeface="黑体" panose="02010609060101010101" pitchFamily="49" charset="-122"/>
            </a:endParaRPr>
          </a:p>
        </p:txBody>
      </p:sp>
    </p:spTree>
    <p:extLst>
      <p:ext uri="{BB962C8B-B14F-4D97-AF65-F5344CB8AC3E}">
        <p14:creationId xmlns:p14="http://schemas.microsoft.com/office/powerpoint/2010/main" val="9633990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C3D9F-E802-4823-9B6C-284F36FAF5EF}"/>
              </a:ext>
            </a:extLst>
          </p:cNvPr>
          <p:cNvSpPr>
            <a:spLocks noGrp="1"/>
          </p:cNvSpPr>
          <p:nvPr>
            <p:ph type="title"/>
          </p:nvPr>
        </p:nvSpPr>
        <p:spPr>
          <a:xfrm>
            <a:off x="336000" y="261110"/>
            <a:ext cx="6150861" cy="504001"/>
          </a:xfrm>
        </p:spPr>
        <p:txBody>
          <a:bodyPr>
            <a:normAutofit/>
          </a:bodyPr>
          <a:lstStyle/>
          <a:p>
            <a:r>
              <a:rPr lang="en-US" altLang="zh-CN"/>
              <a:t>Action Recognition Baseline on TITAN</a:t>
            </a:r>
            <a:endParaRPr lang="zh-CN" altLang="en-US"/>
          </a:p>
        </p:txBody>
      </p:sp>
      <p:sp>
        <p:nvSpPr>
          <p:cNvPr id="4" name="Footer Placeholder 3">
            <a:extLst>
              <a:ext uri="{FF2B5EF4-FFF2-40B4-BE49-F238E27FC236}">
                <a16:creationId xmlns:a16="http://schemas.microsoft.com/office/drawing/2014/main" id="{CDF42937-01A2-48C5-8270-2D1B6C835197}"/>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7" name="Date Placeholder 6">
            <a:extLst>
              <a:ext uri="{FF2B5EF4-FFF2-40B4-BE49-F238E27FC236}">
                <a16:creationId xmlns:a16="http://schemas.microsoft.com/office/drawing/2014/main" id="{42E324C7-A621-47D1-B210-A176370D65AA}"/>
              </a:ext>
            </a:extLst>
          </p:cNvPr>
          <p:cNvSpPr>
            <a:spLocks noGrp="1"/>
          </p:cNvSpPr>
          <p:nvPr>
            <p:ph type="dt" sz="half" idx="10"/>
          </p:nvPr>
        </p:nvSpPr>
        <p:spPr/>
        <p:txBody>
          <a:bodyPr/>
          <a:lstStyle/>
          <a:p>
            <a:fld id="{FB4C2DB0-B759-4B1D-8FF5-151A43C26E33}" type="datetime4">
              <a:rPr lang="en-US" altLang="zh-CN" smtClean="0"/>
              <a:t>November 9, 2021</a:t>
            </a:fld>
            <a:endParaRPr lang="zh-CN" altLang="en-US"/>
          </a:p>
        </p:txBody>
      </p:sp>
      <p:sp>
        <p:nvSpPr>
          <p:cNvPr id="8" name="Slide Number Placeholder 7">
            <a:extLst>
              <a:ext uri="{FF2B5EF4-FFF2-40B4-BE49-F238E27FC236}">
                <a16:creationId xmlns:a16="http://schemas.microsoft.com/office/drawing/2014/main" id="{78190326-DEF1-4A8C-B376-12FEE4F34FE3}"/>
              </a:ext>
            </a:extLst>
          </p:cNvPr>
          <p:cNvSpPr>
            <a:spLocks noGrp="1"/>
          </p:cNvSpPr>
          <p:nvPr>
            <p:ph type="sldNum" sz="quarter" idx="12"/>
          </p:nvPr>
        </p:nvSpPr>
        <p:spPr/>
        <p:txBody>
          <a:bodyPr/>
          <a:lstStyle/>
          <a:p>
            <a:fld id="{B6EE4CE8-67DD-4AAC-82D8-3F81517F6647}" type="slidenum">
              <a:rPr lang="zh-CN" altLang="en-US" smtClean="0"/>
              <a:pPr/>
              <a:t>9</a:t>
            </a:fld>
            <a:endParaRPr lang="zh-CN" altLang="en-US"/>
          </a:p>
        </p:txBody>
      </p:sp>
      <p:graphicFrame>
        <p:nvGraphicFramePr>
          <p:cNvPr id="9" name="Table 9">
            <a:extLst>
              <a:ext uri="{FF2B5EF4-FFF2-40B4-BE49-F238E27FC236}">
                <a16:creationId xmlns:a16="http://schemas.microsoft.com/office/drawing/2014/main" id="{1AB5F89D-D445-46AD-9D38-D852D86D1A27}"/>
              </a:ext>
            </a:extLst>
          </p:cNvPr>
          <p:cNvGraphicFramePr>
            <a:graphicFrameLocks noGrp="1"/>
          </p:cNvGraphicFramePr>
          <p:nvPr>
            <p:extLst>
              <p:ext uri="{D42A27DB-BD31-4B8C-83A1-F6EECF244321}">
                <p14:modId xmlns:p14="http://schemas.microsoft.com/office/powerpoint/2010/main" val="110221296"/>
              </p:ext>
            </p:extLst>
          </p:nvPr>
        </p:nvGraphicFramePr>
        <p:xfrm>
          <a:off x="1906533" y="1495858"/>
          <a:ext cx="8075667" cy="2966720"/>
        </p:xfrm>
        <a:graphic>
          <a:graphicData uri="http://schemas.openxmlformats.org/drawingml/2006/table">
            <a:tbl>
              <a:tblPr firstRow="1" bandRow="1">
                <a:tableStyleId>{5940675A-B579-460E-94D1-54222C63F5DA}</a:tableStyleId>
              </a:tblPr>
              <a:tblGrid>
                <a:gridCol w="1775667">
                  <a:extLst>
                    <a:ext uri="{9D8B030D-6E8A-4147-A177-3AD203B41FA5}">
                      <a16:colId xmlns:a16="http://schemas.microsoft.com/office/drawing/2014/main" val="75536709"/>
                    </a:ext>
                  </a:extLst>
                </a:gridCol>
                <a:gridCol w="1260000">
                  <a:extLst>
                    <a:ext uri="{9D8B030D-6E8A-4147-A177-3AD203B41FA5}">
                      <a16:colId xmlns:a16="http://schemas.microsoft.com/office/drawing/2014/main" val="4263428273"/>
                    </a:ext>
                  </a:extLst>
                </a:gridCol>
                <a:gridCol w="1260000">
                  <a:extLst>
                    <a:ext uri="{9D8B030D-6E8A-4147-A177-3AD203B41FA5}">
                      <a16:colId xmlns:a16="http://schemas.microsoft.com/office/drawing/2014/main" val="4086986037"/>
                    </a:ext>
                  </a:extLst>
                </a:gridCol>
                <a:gridCol w="1260000">
                  <a:extLst>
                    <a:ext uri="{9D8B030D-6E8A-4147-A177-3AD203B41FA5}">
                      <a16:colId xmlns:a16="http://schemas.microsoft.com/office/drawing/2014/main" val="2782608310"/>
                    </a:ext>
                  </a:extLst>
                </a:gridCol>
                <a:gridCol w="1260000">
                  <a:extLst>
                    <a:ext uri="{9D8B030D-6E8A-4147-A177-3AD203B41FA5}">
                      <a16:colId xmlns:a16="http://schemas.microsoft.com/office/drawing/2014/main" val="1303074700"/>
                    </a:ext>
                  </a:extLst>
                </a:gridCol>
                <a:gridCol w="1260000">
                  <a:extLst>
                    <a:ext uri="{9D8B030D-6E8A-4147-A177-3AD203B41FA5}">
                      <a16:colId xmlns:a16="http://schemas.microsoft.com/office/drawing/2014/main" val="1787687207"/>
                    </a:ext>
                  </a:extLst>
                </a:gridCol>
              </a:tblGrid>
              <a:tr h="370840">
                <a:tc>
                  <a:txBody>
                    <a:bodyPr/>
                    <a:lstStyle/>
                    <a:p>
                      <a:pPr algn="l"/>
                      <a:r>
                        <a:rPr lang="en-US" altLang="zh-CN"/>
                        <a:t>Method</a:t>
                      </a:r>
                      <a:endParaRPr lang="zh-CN" altLang="en-US" dirty="0"/>
                    </a:p>
                  </a:txBody>
                  <a:tcPr anchor="ctr"/>
                </a:tc>
                <a:tc>
                  <a:txBody>
                    <a:bodyPr/>
                    <a:lstStyle/>
                    <a:p>
                      <a:pPr algn="ctr"/>
                      <a:r>
                        <a:rPr lang="en-US" altLang="zh-CN"/>
                        <a:t>I3D</a:t>
                      </a:r>
                      <a:endParaRPr lang="zh-CN" altLang="en-US" dirty="0"/>
                    </a:p>
                  </a:txBody>
                  <a:tcPr anchor="ctr"/>
                </a:tc>
                <a:tc>
                  <a:txBody>
                    <a:bodyPr/>
                    <a:lstStyle/>
                    <a:p>
                      <a:pPr algn="ctr"/>
                      <a:r>
                        <a:rPr lang="en-US" altLang="zh-CN"/>
                        <a:t>3D ResNet</a:t>
                      </a:r>
                      <a:endParaRPr lang="zh-CN" altLang="en-US" dirty="0"/>
                    </a:p>
                  </a:txBody>
                  <a:tcPr anchor="ctr"/>
                </a:tc>
                <a:tc gridSpan="3">
                  <a:txBody>
                    <a:bodyPr/>
                    <a:lstStyle/>
                    <a:p>
                      <a:pPr algn="ctr"/>
                      <a:r>
                        <a:rPr lang="en-US" altLang="zh-CN"/>
                        <a:t>MonoLoco</a:t>
                      </a:r>
                      <a:endParaRPr lang="zh-CN" altLang="en-US" dirty="0" err="1"/>
                    </a:p>
                  </a:txBody>
                  <a:tcPr anchor="ctr"/>
                </a:tc>
                <a:tc hMerge="1">
                  <a:txBody>
                    <a:bodyPr/>
                    <a:lstStyle/>
                    <a:p>
                      <a:pPr algn="ctr"/>
                      <a:endParaRPr lang="zh-CN" altLang="en-US" dirty="0" err="1"/>
                    </a:p>
                  </a:txBody>
                  <a:tcPr anchor="ctr"/>
                </a:tc>
                <a:tc hMerge="1">
                  <a:txBody>
                    <a:bodyPr/>
                    <a:lstStyle/>
                    <a:p>
                      <a:pPr algn="ctr"/>
                      <a:endParaRPr lang="zh-CN" altLang="en-US" dirty="0" err="1"/>
                    </a:p>
                  </a:txBody>
                  <a:tcPr anchor="ctr"/>
                </a:tc>
                <a:extLst>
                  <a:ext uri="{0D108BD9-81ED-4DB2-BD59-A6C34878D82A}">
                    <a16:rowId xmlns:a16="http://schemas.microsoft.com/office/drawing/2014/main" val="956393158"/>
                  </a:ext>
                </a:extLst>
              </a:tr>
              <a:tr h="370840">
                <a:tc>
                  <a:txBody>
                    <a:bodyPr/>
                    <a:lstStyle/>
                    <a:p>
                      <a:pPr algn="l"/>
                      <a:r>
                        <a:rPr lang="en-US" altLang="zh-CN"/>
                        <a:t>Metric</a:t>
                      </a:r>
                      <a:endParaRPr lang="zh-CN" altLang="en-US" dirty="0"/>
                    </a:p>
                  </a:txBody>
                  <a:tcPr anchor="ctr">
                    <a:lnL w="6350">
                      <a:solidFill>
                        <a:schemeClr val="tx1"/>
                      </a:solidFill>
                    </a:lnL>
                    <a:lnB w="12700" cap="flat" cmpd="sng" algn="ctr">
                      <a:solidFill>
                        <a:schemeClr val="tx1"/>
                      </a:solidFill>
                      <a:prstDash val="solid"/>
                      <a:round/>
                      <a:headEnd type="none" w="med" len="med"/>
                      <a:tailEnd type="none" w="med" len="med"/>
                    </a:lnB>
                  </a:tcPr>
                </a:tc>
                <a:tc>
                  <a:txBody>
                    <a:bodyPr/>
                    <a:lstStyle/>
                    <a:p>
                      <a:pPr algn="ctr"/>
                      <a:r>
                        <a:rPr lang="en-US" altLang="zh-CN"/>
                        <a:t>Accuracy</a:t>
                      </a:r>
                      <a:endParaRPr lang="zh-CN" altLang="en-US" dirty="0"/>
                    </a:p>
                  </a:txBody>
                  <a:tcPr anchor="ctr">
                    <a:lnB w="12700" cap="flat" cmpd="sng" algn="ctr">
                      <a:solidFill>
                        <a:schemeClr val="tx1"/>
                      </a:solidFill>
                      <a:prstDash val="solid"/>
                      <a:round/>
                      <a:headEnd type="none" w="med" len="med"/>
                      <a:tailEnd type="none" w="med" len="med"/>
                    </a:lnB>
                  </a:tcPr>
                </a:tc>
                <a:tc>
                  <a:txBody>
                    <a:bodyPr/>
                    <a:lstStyle/>
                    <a:p>
                      <a:pPr algn="ctr"/>
                      <a:r>
                        <a:rPr lang="en-US" altLang="zh-CN"/>
                        <a:t>Accuracy</a:t>
                      </a:r>
                      <a:endParaRPr lang="zh-CN" altLang="en-US" dirty="0"/>
                    </a:p>
                  </a:txBody>
                  <a:tcPr anchor="ctr">
                    <a:lnB w="12700" cap="flat" cmpd="sng" algn="ctr">
                      <a:solidFill>
                        <a:schemeClr val="tx1"/>
                      </a:solidFill>
                      <a:prstDash val="solid"/>
                      <a:round/>
                      <a:headEnd type="none" w="med" len="med"/>
                      <a:tailEnd type="none" w="med" len="med"/>
                    </a:lnB>
                  </a:tcPr>
                </a:tc>
                <a:tc>
                  <a:txBody>
                    <a:bodyPr/>
                    <a:lstStyle/>
                    <a:p>
                      <a:pPr algn="ctr"/>
                      <a:r>
                        <a:rPr lang="en-US" altLang="zh-CN"/>
                        <a:t>Accuracy</a:t>
                      </a:r>
                      <a:endParaRPr lang="zh-CN" altLang="en-US"/>
                    </a:p>
                  </a:txBody>
                  <a:tcPr anchor="ctr">
                    <a:lnB w="12700" cap="flat" cmpd="sng" algn="ctr">
                      <a:solidFill>
                        <a:schemeClr val="tx1"/>
                      </a:solidFill>
                      <a:prstDash val="solid"/>
                      <a:round/>
                      <a:headEnd type="none" w="med" len="med"/>
                      <a:tailEnd type="none" w="med" len="med"/>
                    </a:lnB>
                  </a:tcPr>
                </a:tc>
                <a:tc>
                  <a:txBody>
                    <a:bodyPr/>
                    <a:lstStyle/>
                    <a:p>
                      <a:pPr algn="ctr"/>
                      <a:r>
                        <a:rPr lang="en-US" altLang="zh-CN"/>
                        <a:t>Jaccard</a:t>
                      </a:r>
                      <a:endParaRPr lang="zh-CN" altLang="en-US"/>
                    </a:p>
                  </a:txBody>
                  <a:tcPr anchor="ctr">
                    <a:lnB w="12700" cap="flat" cmpd="sng" algn="ctr">
                      <a:solidFill>
                        <a:schemeClr val="tx1"/>
                      </a:solidFill>
                      <a:prstDash val="solid"/>
                      <a:round/>
                      <a:headEnd type="none" w="med" len="med"/>
                      <a:tailEnd type="none" w="med" len="med"/>
                    </a:lnB>
                  </a:tcPr>
                </a:tc>
                <a:tc>
                  <a:txBody>
                    <a:bodyPr/>
                    <a:lstStyle/>
                    <a:p>
                      <a:pPr algn="ctr"/>
                      <a:r>
                        <a:rPr lang="en-US" altLang="zh-CN"/>
                        <a:t>F1</a:t>
                      </a:r>
                      <a:endParaRPr lang="zh-CN" altLang="en-US"/>
                    </a:p>
                  </a:txBody>
                  <a:tcPr anchor="ct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67047215"/>
                  </a:ext>
                </a:extLst>
              </a:tr>
              <a:tr h="370840">
                <a:tc>
                  <a:txBody>
                    <a:bodyPr/>
                    <a:lstStyle/>
                    <a:p>
                      <a:r>
                        <a:rPr lang="en-US" altLang="zh-CN"/>
                        <a:t>atomic</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altLang="zh-CN"/>
                        <a:t>0.9219</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altLang="zh-CN"/>
                        <a:t>0.7552</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altLang="zh-CN"/>
                        <a:t>0.8001</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altLang="zh-CN"/>
                        <a:t>0.2405</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altLang="zh-CN"/>
                        <a:t>0.3144</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101507031"/>
                  </a:ext>
                </a:extLst>
              </a:tr>
              <a:tr h="370840">
                <a:tc>
                  <a:txBody>
                    <a:bodyPr/>
                    <a:lstStyle/>
                    <a:p>
                      <a:r>
                        <a:rPr lang="en-US" altLang="zh-CN"/>
                        <a:t>simple</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0.5318</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0.3173</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0.4797</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0.1238</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0.1927</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513699689"/>
                  </a:ext>
                </a:extLst>
              </a:tr>
              <a:tr h="370840">
                <a:tc>
                  <a:txBody>
                    <a:bodyPr/>
                    <a:lstStyle/>
                    <a:p>
                      <a:r>
                        <a:rPr lang="en-US" altLang="zh-CN"/>
                        <a:t>complex</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0.9881</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0.9880</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0.9780</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0.1457</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0.1529</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671700503"/>
                  </a:ext>
                </a:extLst>
              </a:tr>
              <a:tr h="370840">
                <a:tc>
                  <a:txBody>
                    <a:bodyPr/>
                    <a:lstStyle/>
                    <a:p>
                      <a:r>
                        <a:rPr lang="en-US" altLang="zh-CN"/>
                        <a:t>communicative</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0.8649</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0.8648</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0.8369</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0.2093</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0.2278</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450861372"/>
                  </a:ext>
                </a:extLst>
              </a:tr>
              <a:tr h="370840">
                <a:tc>
                  <a:txBody>
                    <a:bodyPr/>
                    <a:lstStyle/>
                    <a:p>
                      <a:r>
                        <a:rPr lang="en-US" altLang="zh-CN"/>
                        <a:t>transportive</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a:t>0.9080</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a:t>0.9081</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a:t>0.8980</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a:t>0.2386</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a:t>0.2634</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03482792"/>
                  </a:ext>
                </a:extLst>
              </a:tr>
              <a:tr h="370840">
                <a:tc>
                  <a:txBody>
                    <a:bodyPr/>
                    <a:lstStyle/>
                    <a:p>
                      <a:r>
                        <a:rPr lang="en-US" altLang="zh-CN"/>
                        <a:t>overall</a:t>
                      </a:r>
                      <a:endParaRPr lang="zh-CN" altLang="en-US" dirty="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a:t>0.8429</a:t>
                      </a:r>
                      <a:endParaRPr lang="zh-CN" altLang="en-US" dirty="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a:t>0.7667</a:t>
                      </a:r>
                      <a:endParaRPr lang="zh-CN" altLang="en-US" dirty="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a:t>0.7985</a:t>
                      </a:r>
                      <a:endParaRPr lang="zh-CN" altLang="en-US"/>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a:t>0.1916</a:t>
                      </a:r>
                      <a:endParaRPr lang="zh-CN" altLang="en-US"/>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a:t>0.2302</a:t>
                      </a:r>
                      <a:endParaRPr lang="zh-CN" altLang="en-US"/>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3857454"/>
                  </a:ext>
                </a:extLst>
              </a:tr>
            </a:tbl>
          </a:graphicData>
        </a:graphic>
      </p:graphicFrame>
      <p:sp>
        <p:nvSpPr>
          <p:cNvPr id="10" name="矩形 5">
            <a:extLst>
              <a:ext uri="{FF2B5EF4-FFF2-40B4-BE49-F238E27FC236}">
                <a16:creationId xmlns:a16="http://schemas.microsoft.com/office/drawing/2014/main" id="{8D444246-55B3-4B46-93D7-7A653E596739}"/>
              </a:ext>
            </a:extLst>
          </p:cNvPr>
          <p:cNvSpPr/>
          <p:nvPr/>
        </p:nvSpPr>
        <p:spPr>
          <a:xfrm>
            <a:off x="336000" y="900000"/>
            <a:ext cx="10424364" cy="461665"/>
          </a:xfrm>
          <a:prstGeom prst="rect">
            <a:avLst/>
          </a:prstGeom>
        </p:spPr>
        <p:txBody>
          <a:bodyPr wrap="square">
            <a:spAutoFit/>
          </a:bodyPr>
          <a:lstStyle/>
          <a:p>
            <a:pPr marL="342891" indent="-342891">
              <a:buFont typeface="Wingdings" panose="05000000000000000000" pitchFamily="2" charset="2"/>
              <a:buChar char="p"/>
            </a:pPr>
            <a:r>
              <a:rPr lang="en-US" altLang="zh-CN" sz="2400">
                <a:ea typeface="黑体" panose="02010609060101010101" pitchFamily="49" charset="-122"/>
                <a:cs typeface="Times New Roman" panose="02020603050405020304" pitchFamily="18" charset="0"/>
              </a:rPr>
              <a:t>Classification Accuracy on Testset</a:t>
            </a:r>
          </a:p>
        </p:txBody>
      </p:sp>
      <p:sp>
        <p:nvSpPr>
          <p:cNvPr id="11" name="矩形 5">
            <a:extLst>
              <a:ext uri="{FF2B5EF4-FFF2-40B4-BE49-F238E27FC236}">
                <a16:creationId xmlns:a16="http://schemas.microsoft.com/office/drawing/2014/main" id="{EC906BCD-A71D-402C-B59A-FBD6D373E7BB}"/>
              </a:ext>
            </a:extLst>
          </p:cNvPr>
          <p:cNvSpPr/>
          <p:nvPr/>
        </p:nvSpPr>
        <p:spPr>
          <a:xfrm>
            <a:off x="336000" y="4598163"/>
            <a:ext cx="10424364" cy="461665"/>
          </a:xfrm>
          <a:prstGeom prst="rect">
            <a:avLst/>
          </a:prstGeom>
        </p:spPr>
        <p:txBody>
          <a:bodyPr wrap="square">
            <a:spAutoFit/>
          </a:bodyPr>
          <a:lstStyle/>
          <a:p>
            <a:pPr marL="342891" indent="-342891">
              <a:buFont typeface="Wingdings" panose="05000000000000000000" pitchFamily="2" charset="2"/>
              <a:buChar char="p"/>
            </a:pPr>
            <a:r>
              <a:rPr lang="en-US" altLang="zh-CN" sz="2400">
                <a:ea typeface="黑体" panose="02010609060101010101" pitchFamily="49" charset="-122"/>
                <a:cs typeface="Times New Roman" panose="02020603050405020304" pitchFamily="18" charset="0"/>
              </a:rPr>
              <a:t>Observations</a:t>
            </a:r>
          </a:p>
        </p:txBody>
      </p:sp>
      <p:sp>
        <p:nvSpPr>
          <p:cNvPr id="12" name="TextBox 11">
            <a:extLst>
              <a:ext uri="{FF2B5EF4-FFF2-40B4-BE49-F238E27FC236}">
                <a16:creationId xmlns:a16="http://schemas.microsoft.com/office/drawing/2014/main" id="{8853A052-99B4-49FE-B714-0AF138C0F48B}"/>
              </a:ext>
            </a:extLst>
          </p:cNvPr>
          <p:cNvSpPr txBox="1"/>
          <p:nvPr/>
        </p:nvSpPr>
        <p:spPr>
          <a:xfrm>
            <a:off x="745164" y="5039537"/>
            <a:ext cx="6903313" cy="430887"/>
          </a:xfrm>
          <a:prstGeom prst="rect">
            <a:avLst/>
          </a:prstGeom>
          <a:noFill/>
        </p:spPr>
        <p:txBody>
          <a:bodyPr wrap="square">
            <a:spAutoFit/>
          </a:bodyPr>
          <a:lstStyle/>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Highly imbalanced data, challenging for a classifier</a:t>
            </a:r>
          </a:p>
        </p:txBody>
      </p:sp>
      <p:sp>
        <p:nvSpPr>
          <p:cNvPr id="13" name="TextBox 12">
            <a:extLst>
              <a:ext uri="{FF2B5EF4-FFF2-40B4-BE49-F238E27FC236}">
                <a16:creationId xmlns:a16="http://schemas.microsoft.com/office/drawing/2014/main" id="{AE85A83B-4085-4419-9DDD-DB7A02CB69B4}"/>
              </a:ext>
            </a:extLst>
          </p:cNvPr>
          <p:cNvSpPr txBox="1"/>
          <p:nvPr/>
        </p:nvSpPr>
        <p:spPr>
          <a:xfrm>
            <a:off x="745164" y="5470424"/>
            <a:ext cx="10015200" cy="430887"/>
          </a:xfrm>
          <a:prstGeom prst="rect">
            <a:avLst/>
          </a:prstGeom>
          <a:noFill/>
        </p:spPr>
        <p:txBody>
          <a:bodyPr wrap="square">
            <a:spAutoFit/>
          </a:bodyPr>
          <a:lstStyle/>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Overall accuracy alone is not sufficient, we need multiple metrics</a:t>
            </a:r>
          </a:p>
        </p:txBody>
      </p:sp>
      <p:sp>
        <p:nvSpPr>
          <p:cNvPr id="14" name="Rectangle: Rounded Corners 13">
            <a:extLst>
              <a:ext uri="{FF2B5EF4-FFF2-40B4-BE49-F238E27FC236}">
                <a16:creationId xmlns:a16="http://schemas.microsoft.com/office/drawing/2014/main" id="{FDEE7FEA-45EA-4A7B-96D6-7B06CFE3CDAE}"/>
              </a:ext>
            </a:extLst>
          </p:cNvPr>
          <p:cNvSpPr/>
          <p:nvPr/>
        </p:nvSpPr>
        <p:spPr>
          <a:xfrm flipV="1">
            <a:off x="7523547" y="1909823"/>
            <a:ext cx="2395959" cy="277792"/>
          </a:xfrm>
          <a:prstGeom prst="roundRect">
            <a:avLst/>
          </a:prstGeom>
          <a:solidFill>
            <a:srgbClr val="C00000">
              <a:alpha val="10000"/>
            </a:srgbClr>
          </a:solidFill>
          <a:ln w="19050" cap="flat" cmpd="sng" algn="ctr">
            <a:solidFill>
              <a:srgbClr val="C00000"/>
            </a:solidFill>
            <a:prstDash val="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zh-CN" altLang="en-US"/>
          </a:p>
        </p:txBody>
      </p:sp>
      <p:sp>
        <p:nvSpPr>
          <p:cNvPr id="15" name="Rectangle: Rounded Corners 14">
            <a:extLst>
              <a:ext uri="{FF2B5EF4-FFF2-40B4-BE49-F238E27FC236}">
                <a16:creationId xmlns:a16="http://schemas.microsoft.com/office/drawing/2014/main" id="{8C36C131-6A46-4FC1-AF71-5D00C36E4A9C}"/>
              </a:ext>
            </a:extLst>
          </p:cNvPr>
          <p:cNvSpPr/>
          <p:nvPr/>
        </p:nvSpPr>
        <p:spPr>
          <a:xfrm flipV="1">
            <a:off x="7522582" y="4136833"/>
            <a:ext cx="2395959" cy="277792"/>
          </a:xfrm>
          <a:prstGeom prst="roundRect">
            <a:avLst/>
          </a:prstGeom>
          <a:solidFill>
            <a:srgbClr val="C00000">
              <a:alpha val="10000"/>
            </a:srgbClr>
          </a:solidFill>
          <a:ln w="19050" cap="flat" cmpd="sng" algn="ctr">
            <a:solidFill>
              <a:srgbClr val="C00000"/>
            </a:solidFill>
            <a:prstDash val="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zh-CN" altLang="en-US"/>
          </a:p>
        </p:txBody>
      </p:sp>
      <p:sp>
        <p:nvSpPr>
          <p:cNvPr id="3" name="TextBox 2">
            <a:extLst>
              <a:ext uri="{FF2B5EF4-FFF2-40B4-BE49-F238E27FC236}">
                <a16:creationId xmlns:a16="http://schemas.microsoft.com/office/drawing/2014/main" id="{37A8AED0-1187-443B-BAA8-6F60A127814E}"/>
              </a:ext>
            </a:extLst>
          </p:cNvPr>
          <p:cNvSpPr txBox="1"/>
          <p:nvPr/>
        </p:nvSpPr>
        <p:spPr>
          <a:xfrm>
            <a:off x="9745884" y="920632"/>
            <a:ext cx="2210765" cy="646331"/>
          </a:xfrm>
          <a:prstGeom prst="rect">
            <a:avLst/>
          </a:prstGeom>
          <a:noFill/>
        </p:spPr>
        <p:txBody>
          <a:bodyPr wrap="square" rtlCol="0">
            <a:spAutoFit/>
          </a:bodyPr>
          <a:lstStyle/>
          <a:p>
            <a:r>
              <a:rPr lang="en-US" altLang="zh-CN">
                <a:solidFill>
                  <a:schemeClr val="accent1">
                    <a:lumMod val="50000"/>
                  </a:schemeClr>
                </a:solidFill>
              </a:rPr>
              <a:t>unweighted average over the action types</a:t>
            </a:r>
            <a:endParaRPr lang="zh-CN" altLang="en-US">
              <a:solidFill>
                <a:schemeClr val="accent1">
                  <a:lumMod val="50000"/>
                </a:schemeClr>
              </a:solidFill>
            </a:endParaRPr>
          </a:p>
        </p:txBody>
      </p:sp>
      <p:cxnSp>
        <p:nvCxnSpPr>
          <p:cNvPr id="16" name="Straight Arrow Connector 15">
            <a:extLst>
              <a:ext uri="{FF2B5EF4-FFF2-40B4-BE49-F238E27FC236}">
                <a16:creationId xmlns:a16="http://schemas.microsoft.com/office/drawing/2014/main" id="{A64423D9-4F1C-4394-AB66-41A89DBDCE05}"/>
              </a:ext>
            </a:extLst>
          </p:cNvPr>
          <p:cNvCxnSpPr>
            <a:cxnSpLocks/>
          </p:cNvCxnSpPr>
          <p:nvPr/>
        </p:nvCxnSpPr>
        <p:spPr>
          <a:xfrm flipV="1">
            <a:off x="9745884" y="1566963"/>
            <a:ext cx="416688" cy="504906"/>
          </a:xfrm>
          <a:prstGeom prst="straightConnector1">
            <a:avLst/>
          </a:prstGeom>
          <a:ln w="25400">
            <a:solidFill>
              <a:schemeClr val="accent1">
                <a:lumMod val="75000"/>
              </a:schemeClr>
            </a:solidFill>
            <a:tailEnd type="stealth" w="lg" len="lg"/>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1A5B1D5B-E3D6-4CD7-B075-001656EE187E}"/>
              </a:ext>
            </a:extLst>
          </p:cNvPr>
          <p:cNvSpPr txBox="1"/>
          <p:nvPr/>
        </p:nvSpPr>
        <p:spPr>
          <a:xfrm>
            <a:off x="9178156" y="4640555"/>
            <a:ext cx="2743200" cy="369332"/>
          </a:xfrm>
          <a:prstGeom prst="rect">
            <a:avLst/>
          </a:prstGeom>
          <a:noFill/>
        </p:spPr>
        <p:txBody>
          <a:bodyPr wrap="square" rtlCol="0">
            <a:spAutoFit/>
          </a:bodyPr>
          <a:lstStyle/>
          <a:p>
            <a:r>
              <a:rPr lang="en-US" altLang="zh-CN">
                <a:solidFill>
                  <a:schemeClr val="accent1">
                    <a:lumMod val="50000"/>
                  </a:schemeClr>
                </a:solidFill>
              </a:rPr>
              <a:t>low score if always “none” </a:t>
            </a:r>
            <a:endParaRPr lang="zh-CN" altLang="en-US">
              <a:solidFill>
                <a:schemeClr val="accent1">
                  <a:lumMod val="50000"/>
                </a:schemeClr>
              </a:solidFill>
            </a:endParaRPr>
          </a:p>
        </p:txBody>
      </p:sp>
      <p:cxnSp>
        <p:nvCxnSpPr>
          <p:cNvPr id="25" name="Straight Arrow Connector 24">
            <a:extLst>
              <a:ext uri="{FF2B5EF4-FFF2-40B4-BE49-F238E27FC236}">
                <a16:creationId xmlns:a16="http://schemas.microsoft.com/office/drawing/2014/main" id="{4B7920BB-1BE8-4C2D-9033-4D643664E012}"/>
              </a:ext>
            </a:extLst>
          </p:cNvPr>
          <p:cNvCxnSpPr>
            <a:cxnSpLocks/>
          </p:cNvCxnSpPr>
          <p:nvPr/>
        </p:nvCxnSpPr>
        <p:spPr>
          <a:xfrm>
            <a:off x="9742509" y="4275729"/>
            <a:ext cx="239691" cy="437115"/>
          </a:xfrm>
          <a:prstGeom prst="straightConnector1">
            <a:avLst/>
          </a:prstGeom>
          <a:ln w="25400">
            <a:solidFill>
              <a:schemeClr val="accent1">
                <a:lumMod val="75000"/>
              </a:schemeClr>
            </a:solidFill>
            <a:tailEnd type="stealth"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62001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C3D9F-E802-4823-9B6C-284F36FAF5EF}"/>
              </a:ext>
            </a:extLst>
          </p:cNvPr>
          <p:cNvSpPr>
            <a:spLocks noGrp="1"/>
          </p:cNvSpPr>
          <p:nvPr>
            <p:ph type="title"/>
          </p:nvPr>
        </p:nvSpPr>
        <p:spPr>
          <a:xfrm>
            <a:off x="336000" y="261110"/>
            <a:ext cx="6150861" cy="504001"/>
          </a:xfrm>
        </p:spPr>
        <p:txBody>
          <a:bodyPr>
            <a:normAutofit/>
          </a:bodyPr>
          <a:lstStyle/>
          <a:p>
            <a:r>
              <a:rPr lang="en-US" altLang="zh-CN"/>
              <a:t>Discussions and Future Work</a:t>
            </a:r>
            <a:endParaRPr lang="zh-CN" altLang="en-US"/>
          </a:p>
        </p:txBody>
      </p:sp>
      <p:sp>
        <p:nvSpPr>
          <p:cNvPr id="4" name="Footer Placeholder 3">
            <a:extLst>
              <a:ext uri="{FF2B5EF4-FFF2-40B4-BE49-F238E27FC236}">
                <a16:creationId xmlns:a16="http://schemas.microsoft.com/office/drawing/2014/main" id="{CDF42937-01A2-48C5-8270-2D1B6C835197}"/>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7" name="Date Placeholder 6">
            <a:extLst>
              <a:ext uri="{FF2B5EF4-FFF2-40B4-BE49-F238E27FC236}">
                <a16:creationId xmlns:a16="http://schemas.microsoft.com/office/drawing/2014/main" id="{42E324C7-A621-47D1-B210-A176370D65AA}"/>
              </a:ext>
            </a:extLst>
          </p:cNvPr>
          <p:cNvSpPr>
            <a:spLocks noGrp="1"/>
          </p:cNvSpPr>
          <p:nvPr>
            <p:ph type="dt" sz="half" idx="10"/>
          </p:nvPr>
        </p:nvSpPr>
        <p:spPr/>
        <p:txBody>
          <a:bodyPr/>
          <a:lstStyle/>
          <a:p>
            <a:fld id="{FB4C2DB0-B759-4B1D-8FF5-151A43C26E33}" type="datetime4">
              <a:rPr lang="en-US" altLang="zh-CN" smtClean="0"/>
              <a:t>November 8, 2021</a:t>
            </a:fld>
            <a:endParaRPr lang="zh-CN" altLang="en-US"/>
          </a:p>
        </p:txBody>
      </p:sp>
      <p:sp>
        <p:nvSpPr>
          <p:cNvPr id="8" name="Slide Number Placeholder 7">
            <a:extLst>
              <a:ext uri="{FF2B5EF4-FFF2-40B4-BE49-F238E27FC236}">
                <a16:creationId xmlns:a16="http://schemas.microsoft.com/office/drawing/2014/main" id="{78190326-DEF1-4A8C-B376-12FEE4F34FE3}"/>
              </a:ext>
            </a:extLst>
          </p:cNvPr>
          <p:cNvSpPr>
            <a:spLocks noGrp="1"/>
          </p:cNvSpPr>
          <p:nvPr>
            <p:ph type="sldNum" sz="quarter" idx="12"/>
          </p:nvPr>
        </p:nvSpPr>
        <p:spPr/>
        <p:txBody>
          <a:bodyPr/>
          <a:lstStyle/>
          <a:p>
            <a:fld id="{B6EE4CE8-67DD-4AAC-82D8-3F81517F6647}" type="slidenum">
              <a:rPr lang="zh-CN" altLang="en-US" smtClean="0"/>
              <a:pPr/>
              <a:t>10</a:t>
            </a:fld>
            <a:endParaRPr lang="zh-CN" altLang="en-US"/>
          </a:p>
        </p:txBody>
      </p:sp>
      <p:sp>
        <p:nvSpPr>
          <p:cNvPr id="10" name="矩形 5">
            <a:extLst>
              <a:ext uri="{FF2B5EF4-FFF2-40B4-BE49-F238E27FC236}">
                <a16:creationId xmlns:a16="http://schemas.microsoft.com/office/drawing/2014/main" id="{8D444246-55B3-4B46-93D7-7A653E596739}"/>
              </a:ext>
            </a:extLst>
          </p:cNvPr>
          <p:cNvSpPr/>
          <p:nvPr/>
        </p:nvSpPr>
        <p:spPr>
          <a:xfrm>
            <a:off x="336000" y="900000"/>
            <a:ext cx="10424364" cy="461665"/>
          </a:xfrm>
          <a:prstGeom prst="rect">
            <a:avLst/>
          </a:prstGeom>
        </p:spPr>
        <p:txBody>
          <a:bodyPr wrap="square">
            <a:spAutoFit/>
          </a:bodyPr>
          <a:lstStyle/>
          <a:p>
            <a:pPr marL="342891" indent="-342891">
              <a:buFont typeface="Wingdings" panose="05000000000000000000" pitchFamily="2" charset="2"/>
              <a:buChar char="p"/>
            </a:pPr>
            <a:r>
              <a:rPr lang="en-US" altLang="zh-CN" sz="2400">
                <a:ea typeface="黑体" panose="02010609060101010101" pitchFamily="49" charset="-122"/>
                <a:cs typeface="Times New Roman" panose="02020603050405020304" pitchFamily="18" charset="0"/>
              </a:rPr>
              <a:t>Current Progress</a:t>
            </a:r>
          </a:p>
        </p:txBody>
      </p:sp>
      <p:sp>
        <p:nvSpPr>
          <p:cNvPr id="11" name="矩形 5">
            <a:extLst>
              <a:ext uri="{FF2B5EF4-FFF2-40B4-BE49-F238E27FC236}">
                <a16:creationId xmlns:a16="http://schemas.microsoft.com/office/drawing/2014/main" id="{F2A5D67B-94B8-444D-BF65-6A8208BE23AD}"/>
              </a:ext>
            </a:extLst>
          </p:cNvPr>
          <p:cNvSpPr/>
          <p:nvPr/>
        </p:nvSpPr>
        <p:spPr>
          <a:xfrm>
            <a:off x="336000" y="2569956"/>
            <a:ext cx="10424364" cy="461665"/>
          </a:xfrm>
          <a:prstGeom prst="rect">
            <a:avLst/>
          </a:prstGeom>
        </p:spPr>
        <p:txBody>
          <a:bodyPr wrap="square">
            <a:spAutoFit/>
          </a:bodyPr>
          <a:lstStyle/>
          <a:p>
            <a:pPr marL="342891" indent="-342891">
              <a:buFont typeface="Wingdings" panose="05000000000000000000" pitchFamily="2" charset="2"/>
              <a:buChar char="p"/>
            </a:pPr>
            <a:r>
              <a:rPr lang="en-US" altLang="zh-CN" sz="2400">
                <a:ea typeface="黑体" panose="02010609060101010101" pitchFamily="49" charset="-122"/>
                <a:cs typeface="Times New Roman" panose="02020603050405020304" pitchFamily="18" charset="0"/>
              </a:rPr>
              <a:t>Encountered Problems</a:t>
            </a:r>
          </a:p>
        </p:txBody>
      </p:sp>
      <p:sp>
        <p:nvSpPr>
          <p:cNvPr id="12" name="矩形 5">
            <a:extLst>
              <a:ext uri="{FF2B5EF4-FFF2-40B4-BE49-F238E27FC236}">
                <a16:creationId xmlns:a16="http://schemas.microsoft.com/office/drawing/2014/main" id="{749F5B01-F6D8-4B12-AD56-AC6F2F3ED787}"/>
              </a:ext>
            </a:extLst>
          </p:cNvPr>
          <p:cNvSpPr/>
          <p:nvPr/>
        </p:nvSpPr>
        <p:spPr>
          <a:xfrm>
            <a:off x="336000" y="4463153"/>
            <a:ext cx="10424364" cy="461665"/>
          </a:xfrm>
          <a:prstGeom prst="rect">
            <a:avLst/>
          </a:prstGeom>
        </p:spPr>
        <p:txBody>
          <a:bodyPr wrap="square">
            <a:spAutoFit/>
          </a:bodyPr>
          <a:lstStyle/>
          <a:p>
            <a:pPr marL="342891" indent="-342891">
              <a:buFont typeface="Wingdings" panose="05000000000000000000" pitchFamily="2" charset="2"/>
              <a:buChar char="p"/>
            </a:pPr>
            <a:r>
              <a:rPr lang="en-US" altLang="zh-CN" sz="2400">
                <a:ea typeface="黑体" panose="02010609060101010101" pitchFamily="49" charset="-122"/>
                <a:cs typeface="Times New Roman" panose="02020603050405020304" pitchFamily="18" charset="0"/>
              </a:rPr>
              <a:t>Future Plans</a:t>
            </a:r>
          </a:p>
        </p:txBody>
      </p:sp>
      <p:sp>
        <p:nvSpPr>
          <p:cNvPr id="13" name="TextBox 12">
            <a:extLst>
              <a:ext uri="{FF2B5EF4-FFF2-40B4-BE49-F238E27FC236}">
                <a16:creationId xmlns:a16="http://schemas.microsoft.com/office/drawing/2014/main" id="{19570F67-F38C-401E-A368-214858C15F32}"/>
              </a:ext>
            </a:extLst>
          </p:cNvPr>
          <p:cNvSpPr txBox="1"/>
          <p:nvPr/>
        </p:nvSpPr>
        <p:spPr>
          <a:xfrm>
            <a:off x="729343" y="1361665"/>
            <a:ext cx="9361714" cy="1107996"/>
          </a:xfrm>
          <a:prstGeom prst="rect">
            <a:avLst/>
          </a:prstGeom>
          <a:noFill/>
        </p:spPr>
        <p:txBody>
          <a:bodyPr wrap="square">
            <a:spAutoFit/>
          </a:bodyPr>
          <a:lstStyle/>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Learned about action recognition (datasets and related methods)</a:t>
            </a:r>
          </a:p>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Prepared coding framework and evaluation metrics</a:t>
            </a:r>
          </a:p>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Tested baseline models on TCG and TITAN</a:t>
            </a:r>
          </a:p>
        </p:txBody>
      </p:sp>
      <p:sp>
        <p:nvSpPr>
          <p:cNvPr id="14" name="TextBox 13">
            <a:extLst>
              <a:ext uri="{FF2B5EF4-FFF2-40B4-BE49-F238E27FC236}">
                <a16:creationId xmlns:a16="http://schemas.microsoft.com/office/drawing/2014/main" id="{48AF2542-83BC-4BA8-8317-6CE16D17C3BC}"/>
              </a:ext>
            </a:extLst>
          </p:cNvPr>
          <p:cNvSpPr txBox="1"/>
          <p:nvPr/>
        </p:nvSpPr>
        <p:spPr>
          <a:xfrm>
            <a:off x="729342" y="3080389"/>
            <a:ext cx="8965375" cy="1107996"/>
          </a:xfrm>
          <a:prstGeom prst="rect">
            <a:avLst/>
          </a:prstGeom>
          <a:noFill/>
        </p:spPr>
        <p:txBody>
          <a:bodyPr wrap="square">
            <a:spAutoFit/>
          </a:bodyPr>
          <a:lstStyle/>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Need to tackle imbalanced data</a:t>
            </a:r>
          </a:p>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Need to exploit spatial relations between different persons</a:t>
            </a:r>
          </a:p>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Need to make use of temporal information</a:t>
            </a:r>
          </a:p>
        </p:txBody>
      </p:sp>
      <p:sp>
        <p:nvSpPr>
          <p:cNvPr id="16" name="TextBox 15">
            <a:extLst>
              <a:ext uri="{FF2B5EF4-FFF2-40B4-BE49-F238E27FC236}">
                <a16:creationId xmlns:a16="http://schemas.microsoft.com/office/drawing/2014/main" id="{BF93116B-5DDA-4AED-9ADC-70363E8ED935}"/>
              </a:ext>
            </a:extLst>
          </p:cNvPr>
          <p:cNvSpPr txBox="1"/>
          <p:nvPr/>
        </p:nvSpPr>
        <p:spPr>
          <a:xfrm>
            <a:off x="729341" y="4871142"/>
            <a:ext cx="10901827" cy="769441"/>
          </a:xfrm>
          <a:prstGeom prst="rect">
            <a:avLst/>
          </a:prstGeom>
          <a:noFill/>
        </p:spPr>
        <p:txBody>
          <a:bodyPr wrap="square">
            <a:spAutoFit/>
          </a:bodyPr>
          <a:lstStyle/>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For imbalanced data: manually weight the classes; focal loss; uncertainty (like Monoloco) </a:t>
            </a:r>
          </a:p>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Spatial and temporal relation: self-attention mechanism </a:t>
            </a:r>
          </a:p>
        </p:txBody>
      </p:sp>
    </p:spTree>
    <p:extLst>
      <p:ext uri="{BB962C8B-B14F-4D97-AF65-F5344CB8AC3E}">
        <p14:creationId xmlns:p14="http://schemas.microsoft.com/office/powerpoint/2010/main" val="15596130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62" name="Group 61">
            <a:extLst>
              <a:ext uri="{FF2B5EF4-FFF2-40B4-BE49-F238E27FC236}">
                <a16:creationId xmlns:a16="http://schemas.microsoft.com/office/drawing/2014/main" id="{A727AC88-5718-4A74-9B67-67C9E3BC15FE}"/>
              </a:ext>
            </a:extLst>
          </p:cNvPr>
          <p:cNvGrpSpPr/>
          <p:nvPr/>
        </p:nvGrpSpPr>
        <p:grpSpPr>
          <a:xfrm>
            <a:off x="7549075" y="5095146"/>
            <a:ext cx="1641092" cy="309410"/>
            <a:chOff x="7549075" y="5095146"/>
            <a:chExt cx="1641092" cy="309410"/>
          </a:xfrm>
        </p:grpSpPr>
        <p:sp>
          <p:nvSpPr>
            <p:cNvPr id="49" name="Rectangle 48">
              <a:extLst>
                <a:ext uri="{FF2B5EF4-FFF2-40B4-BE49-F238E27FC236}">
                  <a16:creationId xmlns:a16="http://schemas.microsoft.com/office/drawing/2014/main" id="{4F51B36C-E265-4A63-A2C6-BC7CBB142FFD}"/>
                </a:ext>
              </a:extLst>
            </p:cNvPr>
            <p:cNvSpPr/>
            <p:nvPr/>
          </p:nvSpPr>
          <p:spPr>
            <a:xfrm>
              <a:off x="7549075" y="5097185"/>
              <a:ext cx="349827" cy="305373"/>
            </a:xfrm>
            <a:prstGeom prst="rect">
              <a:avLst/>
            </a:prstGeom>
            <a:solidFill>
              <a:schemeClr val="accent1">
                <a:lumMod val="60000"/>
                <a:lumOff val="40000"/>
              </a:schemeClr>
            </a:solid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en-US" altLang="zh-CN" sz="1200">
                  <a:solidFill>
                    <a:schemeClr val="tx1"/>
                  </a:solidFill>
                </a:rPr>
                <a:t>X</a:t>
              </a:r>
              <a:r>
                <a:rPr lang="en-US" altLang="zh-CN" sz="1200" baseline="-25000">
                  <a:solidFill>
                    <a:schemeClr val="tx1"/>
                  </a:solidFill>
                </a:rPr>
                <a:t>1</a:t>
              </a:r>
              <a:endParaRPr lang="zh-CN" altLang="en-US" sz="1200" baseline="-25000">
                <a:solidFill>
                  <a:schemeClr val="tx1"/>
                </a:solidFill>
              </a:endParaRPr>
            </a:p>
          </p:txBody>
        </p:sp>
        <p:sp>
          <p:nvSpPr>
            <p:cNvPr id="50" name="Rectangle 49">
              <a:extLst>
                <a:ext uri="{FF2B5EF4-FFF2-40B4-BE49-F238E27FC236}">
                  <a16:creationId xmlns:a16="http://schemas.microsoft.com/office/drawing/2014/main" id="{3F3CC683-65CA-4433-8E1A-DC5734C44A02}"/>
                </a:ext>
              </a:extLst>
            </p:cNvPr>
            <p:cNvSpPr/>
            <p:nvPr/>
          </p:nvSpPr>
          <p:spPr>
            <a:xfrm>
              <a:off x="8203702" y="5095146"/>
              <a:ext cx="349827" cy="305373"/>
            </a:xfrm>
            <a:prstGeom prst="rect">
              <a:avLst/>
            </a:prstGeom>
            <a:solidFill>
              <a:schemeClr val="accent1">
                <a:lumMod val="60000"/>
                <a:lumOff val="40000"/>
              </a:schemeClr>
            </a:solid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a:ln>
                    <a:noFill/>
                  </a:ln>
                  <a:solidFill>
                    <a:prstClr val="black"/>
                  </a:solidFill>
                  <a:effectLst/>
                  <a:uLnTx/>
                  <a:uFillTx/>
                  <a:latin typeface="Times New Roman"/>
                  <a:ea typeface="宋体"/>
                  <a:cs typeface="+mn-cs"/>
                </a:rPr>
                <a:t>X</a:t>
              </a:r>
              <a:r>
                <a:rPr kumimoji="0" lang="en-US" altLang="zh-CN" sz="1200" b="0" i="0" u="none" strike="noStrike" kern="1200" cap="none" spc="0" normalizeH="0" baseline="-25000" noProof="0">
                  <a:ln>
                    <a:noFill/>
                  </a:ln>
                  <a:solidFill>
                    <a:prstClr val="black"/>
                  </a:solidFill>
                  <a:effectLst/>
                  <a:uLnTx/>
                  <a:uFillTx/>
                  <a:latin typeface="Times New Roman"/>
                  <a:ea typeface="宋体"/>
                  <a:cs typeface="+mn-cs"/>
                </a:rPr>
                <a:t>2</a:t>
              </a:r>
              <a:endParaRPr kumimoji="0" lang="zh-CN" altLang="en-US" sz="1200" b="0" i="0" u="none" strike="noStrike" kern="1200" cap="none" spc="0" normalizeH="0" baseline="-25000" noProof="0">
                <a:ln>
                  <a:noFill/>
                </a:ln>
                <a:solidFill>
                  <a:prstClr val="black"/>
                </a:solidFill>
                <a:effectLst/>
                <a:uLnTx/>
                <a:uFillTx/>
                <a:latin typeface="Times New Roman"/>
                <a:ea typeface="宋体"/>
                <a:cs typeface="+mn-cs"/>
              </a:endParaRPr>
            </a:p>
          </p:txBody>
        </p:sp>
        <p:sp>
          <p:nvSpPr>
            <p:cNvPr id="51" name="Rectangle 50">
              <a:extLst>
                <a:ext uri="{FF2B5EF4-FFF2-40B4-BE49-F238E27FC236}">
                  <a16:creationId xmlns:a16="http://schemas.microsoft.com/office/drawing/2014/main" id="{1695DD39-ABCF-4BF4-988B-D6EE30EEB80A}"/>
                </a:ext>
              </a:extLst>
            </p:cNvPr>
            <p:cNvSpPr/>
            <p:nvPr/>
          </p:nvSpPr>
          <p:spPr>
            <a:xfrm>
              <a:off x="8840340" y="5099183"/>
              <a:ext cx="349827" cy="305373"/>
            </a:xfrm>
            <a:prstGeom prst="rect">
              <a:avLst/>
            </a:prstGeom>
            <a:solidFill>
              <a:schemeClr val="accent1">
                <a:lumMod val="60000"/>
                <a:lumOff val="40000"/>
              </a:schemeClr>
            </a:solid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a:ln>
                    <a:noFill/>
                  </a:ln>
                  <a:solidFill>
                    <a:prstClr val="black"/>
                  </a:solidFill>
                  <a:effectLst/>
                  <a:uLnTx/>
                  <a:uFillTx/>
                  <a:latin typeface="Times New Roman"/>
                  <a:ea typeface="宋体"/>
                  <a:cs typeface="+mn-cs"/>
                </a:rPr>
                <a:t>X</a:t>
              </a:r>
              <a:r>
                <a:rPr kumimoji="0" lang="en-US" altLang="zh-CN" sz="1200" b="0" i="0" u="none" strike="noStrike" kern="1200" cap="none" spc="0" normalizeH="0" baseline="-25000" noProof="0">
                  <a:ln>
                    <a:noFill/>
                  </a:ln>
                  <a:solidFill>
                    <a:prstClr val="black"/>
                  </a:solidFill>
                  <a:effectLst/>
                  <a:uLnTx/>
                  <a:uFillTx/>
                  <a:latin typeface="Times New Roman"/>
                  <a:ea typeface="宋体"/>
                  <a:cs typeface="+mn-cs"/>
                </a:rPr>
                <a:t>3</a:t>
              </a:r>
              <a:endParaRPr kumimoji="0" lang="zh-CN" altLang="en-US" sz="1200" b="0" i="0" u="none" strike="noStrike" kern="1200" cap="none" spc="0" normalizeH="0" baseline="-25000" noProof="0">
                <a:ln>
                  <a:noFill/>
                </a:ln>
                <a:solidFill>
                  <a:prstClr val="black"/>
                </a:solidFill>
                <a:effectLst/>
                <a:uLnTx/>
                <a:uFillTx/>
                <a:latin typeface="Times New Roman"/>
                <a:ea typeface="宋体"/>
                <a:cs typeface="+mn-cs"/>
              </a:endParaRPr>
            </a:p>
          </p:txBody>
        </p:sp>
      </p:grpSp>
      <p:pic>
        <p:nvPicPr>
          <p:cNvPr id="48" name="Picture 47">
            <a:extLst>
              <a:ext uri="{FF2B5EF4-FFF2-40B4-BE49-F238E27FC236}">
                <a16:creationId xmlns:a16="http://schemas.microsoft.com/office/drawing/2014/main" id="{9C6177ED-9E66-4093-9446-818E09EB55C7}"/>
              </a:ext>
            </a:extLst>
          </p:cNvPr>
          <p:cNvPicPr>
            <a:picLocks noChangeAspect="1"/>
          </p:cNvPicPr>
          <p:nvPr/>
        </p:nvPicPr>
        <p:blipFill>
          <a:blip r:embed="rId3"/>
          <a:stretch>
            <a:fillRect/>
          </a:stretch>
        </p:blipFill>
        <p:spPr>
          <a:xfrm>
            <a:off x="5845284" y="1107617"/>
            <a:ext cx="4114799" cy="4957802"/>
          </a:xfrm>
          <a:prstGeom prst="rect">
            <a:avLst/>
          </a:prstGeom>
        </p:spPr>
      </p:pic>
      <p:pic>
        <p:nvPicPr>
          <p:cNvPr id="43" name="Picture 42">
            <a:extLst>
              <a:ext uri="{FF2B5EF4-FFF2-40B4-BE49-F238E27FC236}">
                <a16:creationId xmlns:a16="http://schemas.microsoft.com/office/drawing/2014/main" id="{0760E52D-2537-48EF-BBF3-9E5E378E723D}"/>
              </a:ext>
            </a:extLst>
          </p:cNvPr>
          <p:cNvPicPr>
            <a:picLocks noChangeAspect="1"/>
          </p:cNvPicPr>
          <p:nvPr/>
        </p:nvPicPr>
        <p:blipFill rotWithShape="1">
          <a:blip r:embed="rId4">
            <a:extLst>
              <a:ext uri="{28A0092B-C50C-407E-A947-70E740481C1C}">
                <a14:useLocalDpi xmlns:a14="http://schemas.microsoft.com/office/drawing/2010/main" val="0"/>
              </a:ext>
            </a:extLst>
          </a:blip>
          <a:srcRect l="40398" t="55003" r="34630" b="12551"/>
          <a:stretch/>
        </p:blipFill>
        <p:spPr>
          <a:xfrm>
            <a:off x="3074483" y="1402962"/>
            <a:ext cx="2590801" cy="1892258"/>
          </a:xfrm>
          <a:prstGeom prst="rect">
            <a:avLst/>
          </a:prstGeom>
        </p:spPr>
      </p:pic>
      <p:grpSp>
        <p:nvGrpSpPr>
          <p:cNvPr id="45" name="Group 44">
            <a:extLst>
              <a:ext uri="{FF2B5EF4-FFF2-40B4-BE49-F238E27FC236}">
                <a16:creationId xmlns:a16="http://schemas.microsoft.com/office/drawing/2014/main" id="{3165D257-F6BF-4F2B-B24E-7C627DA13A08}"/>
              </a:ext>
            </a:extLst>
          </p:cNvPr>
          <p:cNvGrpSpPr/>
          <p:nvPr/>
        </p:nvGrpSpPr>
        <p:grpSpPr>
          <a:xfrm>
            <a:off x="3074483" y="1402963"/>
            <a:ext cx="2590802" cy="4253565"/>
            <a:chOff x="3074483" y="1402963"/>
            <a:chExt cx="2590802" cy="4253565"/>
          </a:xfrm>
        </p:grpSpPr>
        <p:pic>
          <p:nvPicPr>
            <p:cNvPr id="44" name="Picture 43">
              <a:extLst>
                <a:ext uri="{FF2B5EF4-FFF2-40B4-BE49-F238E27FC236}">
                  <a16:creationId xmlns:a16="http://schemas.microsoft.com/office/drawing/2014/main" id="{F60CD322-973F-46BA-A76F-D2A6CD9BA070}"/>
                </a:ext>
              </a:extLst>
            </p:cNvPr>
            <p:cNvPicPr>
              <a:picLocks noChangeAspect="1"/>
            </p:cNvPicPr>
            <p:nvPr/>
          </p:nvPicPr>
          <p:blipFill rotWithShape="1">
            <a:blip r:embed="rId5">
              <a:extLst>
                <a:ext uri="{28A0092B-C50C-407E-A947-70E740481C1C}">
                  <a14:useLocalDpi xmlns:a14="http://schemas.microsoft.com/office/drawing/2010/main" val="0"/>
                </a:ext>
              </a:extLst>
            </a:blip>
            <a:srcRect l="40398" t="55036" r="34630" b="12518"/>
            <a:stretch/>
          </p:blipFill>
          <p:spPr>
            <a:xfrm>
              <a:off x="3074483" y="1402963"/>
              <a:ext cx="2590801" cy="1892258"/>
            </a:xfrm>
            <a:prstGeom prst="rect">
              <a:avLst/>
            </a:prstGeom>
          </p:spPr>
        </p:pic>
        <p:grpSp>
          <p:nvGrpSpPr>
            <p:cNvPr id="18" name="Group 17">
              <a:extLst>
                <a:ext uri="{FF2B5EF4-FFF2-40B4-BE49-F238E27FC236}">
                  <a16:creationId xmlns:a16="http://schemas.microsoft.com/office/drawing/2014/main" id="{4E200E5A-DAC4-4988-85CA-5248B84D81F3}"/>
                </a:ext>
              </a:extLst>
            </p:cNvPr>
            <p:cNvGrpSpPr/>
            <p:nvPr/>
          </p:nvGrpSpPr>
          <p:grpSpPr>
            <a:xfrm>
              <a:off x="3074485" y="3856528"/>
              <a:ext cx="2590800" cy="1800000"/>
              <a:chOff x="5562600" y="4006015"/>
              <a:chExt cx="2590800" cy="1800000"/>
            </a:xfrm>
          </p:grpSpPr>
          <p:sp>
            <p:nvSpPr>
              <p:cNvPr id="6" name="Rectangle 5">
                <a:extLst>
                  <a:ext uri="{FF2B5EF4-FFF2-40B4-BE49-F238E27FC236}">
                    <a16:creationId xmlns:a16="http://schemas.microsoft.com/office/drawing/2014/main" id="{D5A85EF9-4DEE-4D0B-AA81-0E5D7A77005D}"/>
                  </a:ext>
                </a:extLst>
              </p:cNvPr>
              <p:cNvSpPr/>
              <p:nvPr/>
            </p:nvSpPr>
            <p:spPr>
              <a:xfrm rot="10800000">
                <a:off x="5562600" y="4006015"/>
                <a:ext cx="360000" cy="1800000"/>
              </a:xfrm>
              <a:prstGeom prst="rect">
                <a:avLst/>
              </a:prstGeom>
            </p:spPr>
            <p:style>
              <a:lnRef idx="1">
                <a:schemeClr val="accent5"/>
              </a:lnRef>
              <a:fillRef idx="2">
                <a:schemeClr val="accent5"/>
              </a:fillRef>
              <a:effectRef idx="1">
                <a:schemeClr val="accent5"/>
              </a:effectRef>
              <a:fontRef idx="minor">
                <a:schemeClr val="dk1"/>
              </a:fontRef>
            </p:style>
            <p:txBody>
              <a:bodyPr vert="eaVert" rtlCol="0" anchor="ctr"/>
              <a:lstStyle/>
              <a:p>
                <a:pPr algn="ctr"/>
                <a:r>
                  <a:rPr lang="en-US" altLang="zh-CN"/>
                  <a:t>Key Points</a:t>
                </a:r>
                <a:endParaRPr lang="zh-CN" altLang="en-US"/>
              </a:p>
            </p:txBody>
          </p:sp>
          <p:sp>
            <p:nvSpPr>
              <p:cNvPr id="14" name="Rectangle 13">
                <a:extLst>
                  <a:ext uri="{FF2B5EF4-FFF2-40B4-BE49-F238E27FC236}">
                    <a16:creationId xmlns:a16="http://schemas.microsoft.com/office/drawing/2014/main" id="{223E55B2-2769-4202-A0F5-6E9C868E5E89}"/>
                  </a:ext>
                </a:extLst>
              </p:cNvPr>
              <p:cNvSpPr/>
              <p:nvPr/>
            </p:nvSpPr>
            <p:spPr>
              <a:xfrm rot="10800000">
                <a:off x="7049800" y="4006015"/>
                <a:ext cx="360000" cy="1800000"/>
              </a:xfrm>
              <a:prstGeom prst="rect">
                <a:avLst/>
              </a:prstGeom>
            </p:spPr>
            <p:style>
              <a:lnRef idx="1">
                <a:schemeClr val="accent5"/>
              </a:lnRef>
              <a:fillRef idx="2">
                <a:schemeClr val="accent5"/>
              </a:fillRef>
              <a:effectRef idx="1">
                <a:schemeClr val="accent5"/>
              </a:effectRef>
              <a:fontRef idx="minor">
                <a:schemeClr val="dk1"/>
              </a:fontRef>
            </p:style>
            <p:txBody>
              <a:bodyPr vert="eaVert" rtlCol="0" anchor="ctr"/>
              <a:lstStyle/>
              <a:p>
                <a:pPr algn="ctr"/>
                <a:r>
                  <a:rPr lang="en-US" altLang="zh-CN"/>
                  <a:t>Key Points</a:t>
                </a:r>
                <a:endParaRPr lang="zh-CN" altLang="en-US"/>
              </a:p>
            </p:txBody>
          </p:sp>
          <p:sp>
            <p:nvSpPr>
              <p:cNvPr id="15" name="Rectangle 14">
                <a:extLst>
                  <a:ext uri="{FF2B5EF4-FFF2-40B4-BE49-F238E27FC236}">
                    <a16:creationId xmlns:a16="http://schemas.microsoft.com/office/drawing/2014/main" id="{162B1301-154D-4299-A242-74B5A5F09979}"/>
                  </a:ext>
                </a:extLst>
              </p:cNvPr>
              <p:cNvSpPr/>
              <p:nvPr/>
            </p:nvSpPr>
            <p:spPr>
              <a:xfrm rot="10800000">
                <a:off x="7793400" y="4006015"/>
                <a:ext cx="360000" cy="1800000"/>
              </a:xfrm>
              <a:prstGeom prst="rect">
                <a:avLst/>
              </a:prstGeom>
            </p:spPr>
            <p:style>
              <a:lnRef idx="1">
                <a:schemeClr val="accent5"/>
              </a:lnRef>
              <a:fillRef idx="2">
                <a:schemeClr val="accent5"/>
              </a:fillRef>
              <a:effectRef idx="1">
                <a:schemeClr val="accent5"/>
              </a:effectRef>
              <a:fontRef idx="minor">
                <a:schemeClr val="dk1"/>
              </a:fontRef>
            </p:style>
            <p:txBody>
              <a:bodyPr vert="eaVert" rtlCol="0" anchor="ctr"/>
              <a:lstStyle/>
              <a:p>
                <a:pPr algn="ctr"/>
                <a:r>
                  <a:rPr lang="en-US" altLang="zh-CN"/>
                  <a:t>Key Points</a:t>
                </a:r>
                <a:endParaRPr lang="zh-CN" altLang="en-US"/>
              </a:p>
            </p:txBody>
          </p: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3D731BA9-4016-433E-8DF2-5319382336C7}"/>
                      </a:ext>
                    </a:extLst>
                  </p:cNvPr>
                  <p:cNvSpPr txBox="1"/>
                  <p:nvPr/>
                </p:nvSpPr>
                <p:spPr>
                  <a:xfrm>
                    <a:off x="6358761" y="4767515"/>
                    <a:ext cx="254877"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m:t>
                          </m:r>
                        </m:oMath>
                      </m:oMathPara>
                    </a14:m>
                    <a:endParaRPr lang="zh-CN" altLang="en-US"/>
                  </a:p>
                </p:txBody>
              </p:sp>
            </mc:Choice>
            <mc:Fallback xmlns="">
              <p:sp>
                <p:nvSpPr>
                  <p:cNvPr id="17" name="TextBox 16">
                    <a:extLst>
                      <a:ext uri="{FF2B5EF4-FFF2-40B4-BE49-F238E27FC236}">
                        <a16:creationId xmlns:a16="http://schemas.microsoft.com/office/drawing/2014/main" id="{3D731BA9-4016-433E-8DF2-5319382336C7}"/>
                      </a:ext>
                    </a:extLst>
                  </p:cNvPr>
                  <p:cNvSpPr txBox="1">
                    <a:spLocks noRot="1" noChangeAspect="1" noMove="1" noResize="1" noEditPoints="1" noAdjustHandles="1" noChangeArrowheads="1" noChangeShapeType="1" noTextEdit="1"/>
                  </p:cNvSpPr>
                  <p:nvPr/>
                </p:nvSpPr>
                <p:spPr>
                  <a:xfrm>
                    <a:off x="6358761" y="4767515"/>
                    <a:ext cx="254877" cy="276999"/>
                  </a:xfrm>
                  <a:prstGeom prst="rect">
                    <a:avLst/>
                  </a:prstGeom>
                  <a:blipFill>
                    <a:blip r:embed="rId6"/>
                    <a:stretch>
                      <a:fillRect l="-4762" r="-7143"/>
                    </a:stretch>
                  </a:blipFill>
                </p:spPr>
                <p:txBody>
                  <a:bodyPr/>
                  <a:lstStyle/>
                  <a:p>
                    <a:r>
                      <a:rPr lang="zh-CN" altLang="en-US">
                        <a:noFill/>
                      </a:rPr>
                      <a:t> </a:t>
                    </a:r>
                  </a:p>
                </p:txBody>
              </p:sp>
            </mc:Fallback>
          </mc:AlternateContent>
        </p:grpSp>
        <p:sp>
          <p:nvSpPr>
            <p:cNvPr id="37" name="Arrow: Down 36">
              <a:extLst>
                <a:ext uri="{FF2B5EF4-FFF2-40B4-BE49-F238E27FC236}">
                  <a16:creationId xmlns:a16="http://schemas.microsoft.com/office/drawing/2014/main" id="{6CD11B45-A8E9-4D90-80C3-3FC6C6008DBF}"/>
                </a:ext>
              </a:extLst>
            </p:cNvPr>
            <p:cNvSpPr/>
            <p:nvPr/>
          </p:nvSpPr>
          <p:spPr>
            <a:xfrm>
              <a:off x="4242444" y="3376441"/>
              <a:ext cx="254878" cy="346531"/>
            </a:xfrm>
            <a:prstGeom prst="downArrow">
              <a:avLst>
                <a:gd name="adj1" fmla="val 35741"/>
                <a:gd name="adj2" fmla="val 74461"/>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grpSp>
      <p:sp>
        <p:nvSpPr>
          <p:cNvPr id="2" name="Title 1">
            <a:extLst>
              <a:ext uri="{FF2B5EF4-FFF2-40B4-BE49-F238E27FC236}">
                <a16:creationId xmlns:a16="http://schemas.microsoft.com/office/drawing/2014/main" id="{2D7C3D9F-E802-4823-9B6C-284F36FAF5EF}"/>
              </a:ext>
            </a:extLst>
          </p:cNvPr>
          <p:cNvSpPr>
            <a:spLocks noGrp="1"/>
          </p:cNvSpPr>
          <p:nvPr>
            <p:ph type="title"/>
          </p:nvPr>
        </p:nvSpPr>
        <p:spPr>
          <a:xfrm>
            <a:off x="336000" y="261110"/>
            <a:ext cx="6150861" cy="504001"/>
          </a:xfrm>
        </p:spPr>
        <p:txBody>
          <a:bodyPr>
            <a:normAutofit/>
          </a:bodyPr>
          <a:lstStyle/>
          <a:p>
            <a:r>
              <a:rPr lang="en-US" altLang="zh-CN"/>
              <a:t>Progress Idea</a:t>
            </a:r>
            <a:endParaRPr lang="zh-CN" altLang="en-US"/>
          </a:p>
        </p:txBody>
      </p:sp>
      <p:sp>
        <p:nvSpPr>
          <p:cNvPr id="4" name="Footer Placeholder 3">
            <a:extLst>
              <a:ext uri="{FF2B5EF4-FFF2-40B4-BE49-F238E27FC236}">
                <a16:creationId xmlns:a16="http://schemas.microsoft.com/office/drawing/2014/main" id="{CDF42937-01A2-48C5-8270-2D1B6C835197}"/>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7" name="Date Placeholder 6">
            <a:extLst>
              <a:ext uri="{FF2B5EF4-FFF2-40B4-BE49-F238E27FC236}">
                <a16:creationId xmlns:a16="http://schemas.microsoft.com/office/drawing/2014/main" id="{42E324C7-A621-47D1-B210-A176370D65AA}"/>
              </a:ext>
            </a:extLst>
          </p:cNvPr>
          <p:cNvSpPr>
            <a:spLocks noGrp="1"/>
          </p:cNvSpPr>
          <p:nvPr>
            <p:ph type="dt" sz="half" idx="10"/>
          </p:nvPr>
        </p:nvSpPr>
        <p:spPr/>
        <p:txBody>
          <a:bodyPr/>
          <a:lstStyle/>
          <a:p>
            <a:fld id="{FB4C2DB0-B759-4B1D-8FF5-151A43C26E33}" type="datetime4">
              <a:rPr lang="en-US" altLang="zh-CN" smtClean="0"/>
              <a:t>November 8, 2021</a:t>
            </a:fld>
            <a:endParaRPr lang="zh-CN" altLang="en-US"/>
          </a:p>
        </p:txBody>
      </p:sp>
      <p:sp>
        <p:nvSpPr>
          <p:cNvPr id="8" name="Slide Number Placeholder 7">
            <a:extLst>
              <a:ext uri="{FF2B5EF4-FFF2-40B4-BE49-F238E27FC236}">
                <a16:creationId xmlns:a16="http://schemas.microsoft.com/office/drawing/2014/main" id="{78190326-DEF1-4A8C-B376-12FEE4F34FE3}"/>
              </a:ext>
            </a:extLst>
          </p:cNvPr>
          <p:cNvSpPr>
            <a:spLocks noGrp="1"/>
          </p:cNvSpPr>
          <p:nvPr>
            <p:ph type="sldNum" sz="quarter" idx="12"/>
          </p:nvPr>
        </p:nvSpPr>
        <p:spPr/>
        <p:txBody>
          <a:bodyPr/>
          <a:lstStyle/>
          <a:p>
            <a:fld id="{B6EE4CE8-67DD-4AAC-82D8-3F81517F6647}" type="slidenum">
              <a:rPr lang="zh-CN" altLang="en-US" smtClean="0"/>
              <a:pPr/>
              <a:t>11</a:t>
            </a:fld>
            <a:endParaRPr lang="zh-CN" altLang="en-US"/>
          </a:p>
        </p:txBody>
      </p:sp>
      <p:sp>
        <p:nvSpPr>
          <p:cNvPr id="10" name="矩形 5">
            <a:extLst>
              <a:ext uri="{FF2B5EF4-FFF2-40B4-BE49-F238E27FC236}">
                <a16:creationId xmlns:a16="http://schemas.microsoft.com/office/drawing/2014/main" id="{8D444246-55B3-4B46-93D7-7A653E596739}"/>
              </a:ext>
            </a:extLst>
          </p:cNvPr>
          <p:cNvSpPr/>
          <p:nvPr/>
        </p:nvSpPr>
        <p:spPr>
          <a:xfrm>
            <a:off x="336000" y="900000"/>
            <a:ext cx="5476971" cy="461665"/>
          </a:xfrm>
          <a:prstGeom prst="rect">
            <a:avLst/>
          </a:prstGeom>
        </p:spPr>
        <p:txBody>
          <a:bodyPr wrap="square">
            <a:spAutoFit/>
          </a:bodyPr>
          <a:lstStyle/>
          <a:p>
            <a:pPr marL="342891" indent="-342891">
              <a:buFont typeface="Wingdings" panose="05000000000000000000" pitchFamily="2" charset="2"/>
              <a:buChar char="p"/>
            </a:pPr>
            <a:r>
              <a:rPr lang="en-US" altLang="zh-CN" sz="2400">
                <a:ea typeface="黑体" panose="02010609060101010101" pitchFamily="49" charset="-122"/>
                <a:cs typeface="Times New Roman" panose="02020603050405020304" pitchFamily="18" charset="0"/>
              </a:rPr>
              <a:t>Self-Attention for Spatial Reason </a:t>
            </a:r>
          </a:p>
        </p:txBody>
      </p:sp>
      <p:grpSp>
        <p:nvGrpSpPr>
          <p:cNvPr id="63" name="Group 62">
            <a:extLst>
              <a:ext uri="{FF2B5EF4-FFF2-40B4-BE49-F238E27FC236}">
                <a16:creationId xmlns:a16="http://schemas.microsoft.com/office/drawing/2014/main" id="{5B4B3096-4C1B-48D9-94D7-D0CE2662A798}"/>
              </a:ext>
            </a:extLst>
          </p:cNvPr>
          <p:cNvGrpSpPr/>
          <p:nvPr/>
        </p:nvGrpSpPr>
        <p:grpSpPr>
          <a:xfrm>
            <a:off x="3254485" y="5400519"/>
            <a:ext cx="5760768" cy="256009"/>
            <a:chOff x="3254485" y="5400519"/>
            <a:chExt cx="5760768" cy="256009"/>
          </a:xfrm>
        </p:grpSpPr>
        <p:cxnSp>
          <p:nvCxnSpPr>
            <p:cNvPr id="20" name="Connector: Elbow 19">
              <a:extLst>
                <a:ext uri="{FF2B5EF4-FFF2-40B4-BE49-F238E27FC236}">
                  <a16:creationId xmlns:a16="http://schemas.microsoft.com/office/drawing/2014/main" id="{CB79E10F-1E40-49C4-8ECE-3EED3EDAA759}"/>
                </a:ext>
              </a:extLst>
            </p:cNvPr>
            <p:cNvCxnSpPr>
              <a:cxnSpLocks/>
              <a:stCxn id="6" idx="0"/>
              <a:endCxn id="49" idx="2"/>
            </p:cNvCxnSpPr>
            <p:nvPr/>
          </p:nvCxnSpPr>
          <p:spPr>
            <a:xfrm rot="5400000" flipH="1" flipV="1">
              <a:off x="5362252" y="3294791"/>
              <a:ext cx="253970" cy="4469504"/>
            </a:xfrm>
            <a:prstGeom prst="bentConnector3">
              <a:avLst>
                <a:gd name="adj1" fmla="val -241393"/>
              </a:avLst>
            </a:prstGeom>
            <a:ln w="15875">
              <a:headEnd type="none"/>
              <a:tailEnd type="stealth" w="med" len="lg"/>
            </a:ln>
          </p:spPr>
          <p:style>
            <a:lnRef idx="1">
              <a:schemeClr val="accent5"/>
            </a:lnRef>
            <a:fillRef idx="0">
              <a:schemeClr val="accent5"/>
            </a:fillRef>
            <a:effectRef idx="0">
              <a:schemeClr val="accent5"/>
            </a:effectRef>
            <a:fontRef idx="minor">
              <a:schemeClr val="tx1"/>
            </a:fontRef>
          </p:style>
        </p:cxnSp>
        <p:cxnSp>
          <p:nvCxnSpPr>
            <p:cNvPr id="25" name="Connector: Elbow 24">
              <a:extLst>
                <a:ext uri="{FF2B5EF4-FFF2-40B4-BE49-F238E27FC236}">
                  <a16:creationId xmlns:a16="http://schemas.microsoft.com/office/drawing/2014/main" id="{B01801EB-7CDC-46DE-A270-AA856BE2D5D0}"/>
                </a:ext>
              </a:extLst>
            </p:cNvPr>
            <p:cNvCxnSpPr>
              <a:cxnSpLocks/>
              <a:stCxn id="14" idx="0"/>
              <a:endCxn id="50" idx="2"/>
            </p:cNvCxnSpPr>
            <p:nvPr/>
          </p:nvCxnSpPr>
          <p:spPr>
            <a:xfrm rot="5400000" flipH="1" flipV="1">
              <a:off x="6432145" y="3710058"/>
              <a:ext cx="256009" cy="3636931"/>
            </a:xfrm>
            <a:prstGeom prst="bentConnector3">
              <a:avLst>
                <a:gd name="adj1" fmla="val -198882"/>
              </a:avLst>
            </a:prstGeom>
            <a:ln w="15875">
              <a:headEnd type="none"/>
              <a:tailEnd type="stealth" w="med" len="lg"/>
            </a:ln>
          </p:spPr>
          <p:style>
            <a:lnRef idx="1">
              <a:schemeClr val="accent5"/>
            </a:lnRef>
            <a:fillRef idx="0">
              <a:schemeClr val="accent5"/>
            </a:fillRef>
            <a:effectRef idx="0">
              <a:schemeClr val="accent5"/>
            </a:effectRef>
            <a:fontRef idx="minor">
              <a:schemeClr val="tx1"/>
            </a:fontRef>
          </p:style>
        </p:cxnSp>
        <p:cxnSp>
          <p:nvCxnSpPr>
            <p:cNvPr id="31" name="Connector: Elbow 30">
              <a:extLst>
                <a:ext uri="{FF2B5EF4-FFF2-40B4-BE49-F238E27FC236}">
                  <a16:creationId xmlns:a16="http://schemas.microsoft.com/office/drawing/2014/main" id="{478D1AA5-518C-4528-8123-54F26A3F5029}"/>
                </a:ext>
              </a:extLst>
            </p:cNvPr>
            <p:cNvCxnSpPr>
              <a:cxnSpLocks/>
              <a:stCxn id="15" idx="0"/>
              <a:endCxn id="51" idx="2"/>
            </p:cNvCxnSpPr>
            <p:nvPr/>
          </p:nvCxnSpPr>
          <p:spPr>
            <a:xfrm rot="5400000" flipH="1" flipV="1">
              <a:off x="7124283" y="3765557"/>
              <a:ext cx="251972" cy="3529969"/>
            </a:xfrm>
            <a:prstGeom prst="bentConnector3">
              <a:avLst>
                <a:gd name="adj1" fmla="val -160830"/>
              </a:avLst>
            </a:prstGeom>
            <a:ln w="15875">
              <a:headEnd type="none"/>
              <a:tailEnd type="stealth" w="med" len="lg"/>
            </a:ln>
          </p:spPr>
          <p:style>
            <a:lnRef idx="1">
              <a:schemeClr val="accent5"/>
            </a:lnRef>
            <a:fillRef idx="0">
              <a:schemeClr val="accent5"/>
            </a:fillRef>
            <a:effectRef idx="0">
              <a:schemeClr val="accent5"/>
            </a:effectRef>
            <a:fontRef idx="minor">
              <a:schemeClr val="tx1"/>
            </a:fontRef>
          </p:style>
        </p:cxnSp>
      </p:grpSp>
    </p:spTree>
    <p:extLst>
      <p:ext uri="{BB962C8B-B14F-4D97-AF65-F5344CB8AC3E}">
        <p14:creationId xmlns:p14="http://schemas.microsoft.com/office/powerpoint/2010/main" val="3096302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100"/>
                                  </p:stCondLst>
                                  <p:childTnLst>
                                    <p:set>
                                      <p:cBhvr>
                                        <p:cTn id="6" dur="1" fill="hold">
                                          <p:stCondLst>
                                            <p:cond delay="0"/>
                                          </p:stCondLst>
                                        </p:cTn>
                                        <p:tgtEl>
                                          <p:spTgt spid="4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6C843-087C-41AD-A259-0B4CE3098A3B}"/>
              </a:ext>
            </a:extLst>
          </p:cNvPr>
          <p:cNvSpPr>
            <a:spLocks noGrp="1"/>
          </p:cNvSpPr>
          <p:nvPr>
            <p:ph type="title"/>
          </p:nvPr>
        </p:nvSpPr>
        <p:spPr>
          <a:xfrm>
            <a:off x="335999" y="261110"/>
            <a:ext cx="6006077" cy="504001"/>
          </a:xfrm>
        </p:spPr>
        <p:txBody>
          <a:bodyPr>
            <a:normAutofit/>
          </a:bodyPr>
          <a:lstStyle/>
          <a:p>
            <a:r>
              <a:rPr lang="en-US" altLang="zh-CN"/>
              <a:t>TCG Data Distribution</a:t>
            </a:r>
            <a:endParaRPr lang="zh-CN" altLang="en-US"/>
          </a:p>
        </p:txBody>
      </p:sp>
      <p:sp>
        <p:nvSpPr>
          <p:cNvPr id="3" name="Date Placeholder 2">
            <a:extLst>
              <a:ext uri="{FF2B5EF4-FFF2-40B4-BE49-F238E27FC236}">
                <a16:creationId xmlns:a16="http://schemas.microsoft.com/office/drawing/2014/main" id="{2DFF6DBC-614F-4E00-A89D-6E2BFD86B01F}"/>
              </a:ext>
            </a:extLst>
          </p:cNvPr>
          <p:cNvSpPr>
            <a:spLocks noGrp="1"/>
          </p:cNvSpPr>
          <p:nvPr>
            <p:ph type="dt" sz="half" idx="10"/>
          </p:nvPr>
        </p:nvSpPr>
        <p:spPr/>
        <p:txBody>
          <a:bodyPr/>
          <a:lstStyle/>
          <a:p>
            <a:fld id="{40B208D0-5C56-4CC0-905E-2BB4A5101381}" type="datetime4">
              <a:rPr lang="en-US" altLang="zh-CN" smtClean="0"/>
              <a:t>November 8, 2021</a:t>
            </a:fld>
            <a:endParaRPr lang="zh-CN" altLang="en-US"/>
          </a:p>
        </p:txBody>
      </p:sp>
      <p:sp>
        <p:nvSpPr>
          <p:cNvPr id="4" name="Footer Placeholder 3">
            <a:extLst>
              <a:ext uri="{FF2B5EF4-FFF2-40B4-BE49-F238E27FC236}">
                <a16:creationId xmlns:a16="http://schemas.microsoft.com/office/drawing/2014/main" id="{6347CF8B-3861-4289-AEB8-5B31907A2645}"/>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5" name="Slide Number Placeholder 4">
            <a:extLst>
              <a:ext uri="{FF2B5EF4-FFF2-40B4-BE49-F238E27FC236}">
                <a16:creationId xmlns:a16="http://schemas.microsoft.com/office/drawing/2014/main" id="{316A9CFA-A5BA-4A67-B684-B1E623AD2AB8}"/>
              </a:ext>
            </a:extLst>
          </p:cNvPr>
          <p:cNvSpPr>
            <a:spLocks noGrp="1"/>
          </p:cNvSpPr>
          <p:nvPr>
            <p:ph type="sldNum" sz="quarter" idx="12"/>
          </p:nvPr>
        </p:nvSpPr>
        <p:spPr/>
        <p:txBody>
          <a:bodyPr/>
          <a:lstStyle/>
          <a:p>
            <a:fld id="{B6EE4CE8-67DD-4AAC-82D8-3F81517F6647}" type="slidenum">
              <a:rPr lang="zh-CN" altLang="en-US" smtClean="0"/>
              <a:pPr/>
              <a:t>12</a:t>
            </a:fld>
            <a:endParaRPr lang="zh-CN" altLang="en-US"/>
          </a:p>
        </p:txBody>
      </p:sp>
      <p:pic>
        <p:nvPicPr>
          <p:cNvPr id="7" name="Picture 6">
            <a:extLst>
              <a:ext uri="{FF2B5EF4-FFF2-40B4-BE49-F238E27FC236}">
                <a16:creationId xmlns:a16="http://schemas.microsoft.com/office/drawing/2014/main" id="{73D64D24-D907-4709-AEDD-02F94C08CF64}"/>
              </a:ext>
            </a:extLst>
          </p:cNvPr>
          <p:cNvPicPr>
            <a:picLocks noChangeAspect="1"/>
          </p:cNvPicPr>
          <p:nvPr/>
        </p:nvPicPr>
        <p:blipFill>
          <a:blip r:embed="rId3"/>
          <a:stretch>
            <a:fillRect/>
          </a:stretch>
        </p:blipFill>
        <p:spPr>
          <a:xfrm>
            <a:off x="1071406" y="1372726"/>
            <a:ext cx="10049187" cy="4062090"/>
          </a:xfrm>
          <a:prstGeom prst="rect">
            <a:avLst/>
          </a:prstGeom>
        </p:spPr>
      </p:pic>
    </p:spTree>
    <p:extLst>
      <p:ext uri="{BB962C8B-B14F-4D97-AF65-F5344CB8AC3E}">
        <p14:creationId xmlns:p14="http://schemas.microsoft.com/office/powerpoint/2010/main" val="28865653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6C843-087C-41AD-A259-0B4CE3098A3B}"/>
              </a:ext>
            </a:extLst>
          </p:cNvPr>
          <p:cNvSpPr>
            <a:spLocks noGrp="1"/>
          </p:cNvSpPr>
          <p:nvPr>
            <p:ph type="title"/>
          </p:nvPr>
        </p:nvSpPr>
        <p:spPr>
          <a:xfrm>
            <a:off x="336000" y="261110"/>
            <a:ext cx="5494349" cy="504001"/>
          </a:xfrm>
        </p:spPr>
        <p:txBody>
          <a:bodyPr>
            <a:normAutofit/>
          </a:bodyPr>
          <a:lstStyle/>
          <a:p>
            <a:r>
              <a:rPr lang="en-US" altLang="zh-CN"/>
              <a:t>TITAN Data Distribution (%) </a:t>
            </a:r>
            <a:endParaRPr lang="zh-CN" altLang="en-US"/>
          </a:p>
        </p:txBody>
      </p:sp>
      <p:sp>
        <p:nvSpPr>
          <p:cNvPr id="3" name="Date Placeholder 2">
            <a:extLst>
              <a:ext uri="{FF2B5EF4-FFF2-40B4-BE49-F238E27FC236}">
                <a16:creationId xmlns:a16="http://schemas.microsoft.com/office/drawing/2014/main" id="{2DFF6DBC-614F-4E00-A89D-6E2BFD86B01F}"/>
              </a:ext>
            </a:extLst>
          </p:cNvPr>
          <p:cNvSpPr>
            <a:spLocks noGrp="1"/>
          </p:cNvSpPr>
          <p:nvPr>
            <p:ph type="dt" sz="half" idx="10"/>
          </p:nvPr>
        </p:nvSpPr>
        <p:spPr/>
        <p:txBody>
          <a:bodyPr/>
          <a:lstStyle/>
          <a:p>
            <a:fld id="{40B208D0-5C56-4CC0-905E-2BB4A5101381}" type="datetime4">
              <a:rPr lang="en-US" altLang="zh-CN" smtClean="0"/>
              <a:t>November 8, 2021</a:t>
            </a:fld>
            <a:endParaRPr lang="zh-CN" altLang="en-US"/>
          </a:p>
        </p:txBody>
      </p:sp>
      <p:sp>
        <p:nvSpPr>
          <p:cNvPr id="4" name="Footer Placeholder 3">
            <a:extLst>
              <a:ext uri="{FF2B5EF4-FFF2-40B4-BE49-F238E27FC236}">
                <a16:creationId xmlns:a16="http://schemas.microsoft.com/office/drawing/2014/main" id="{6347CF8B-3861-4289-AEB8-5B31907A2645}"/>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5" name="Slide Number Placeholder 4">
            <a:extLst>
              <a:ext uri="{FF2B5EF4-FFF2-40B4-BE49-F238E27FC236}">
                <a16:creationId xmlns:a16="http://schemas.microsoft.com/office/drawing/2014/main" id="{316A9CFA-A5BA-4A67-B684-B1E623AD2AB8}"/>
              </a:ext>
            </a:extLst>
          </p:cNvPr>
          <p:cNvSpPr>
            <a:spLocks noGrp="1"/>
          </p:cNvSpPr>
          <p:nvPr>
            <p:ph type="sldNum" sz="quarter" idx="12"/>
          </p:nvPr>
        </p:nvSpPr>
        <p:spPr/>
        <p:txBody>
          <a:bodyPr/>
          <a:lstStyle/>
          <a:p>
            <a:fld id="{B6EE4CE8-67DD-4AAC-82D8-3F81517F6647}" type="slidenum">
              <a:rPr lang="zh-CN" altLang="en-US" smtClean="0"/>
              <a:pPr/>
              <a:t>13</a:t>
            </a:fld>
            <a:endParaRPr lang="zh-CN" altLang="en-US"/>
          </a:p>
        </p:txBody>
      </p:sp>
      <p:graphicFrame>
        <p:nvGraphicFramePr>
          <p:cNvPr id="6" name="Table 6">
            <a:extLst>
              <a:ext uri="{FF2B5EF4-FFF2-40B4-BE49-F238E27FC236}">
                <a16:creationId xmlns:a16="http://schemas.microsoft.com/office/drawing/2014/main" id="{8B7E7AB1-7B91-4373-A1B7-BAD1FCC07E72}"/>
              </a:ext>
            </a:extLst>
          </p:cNvPr>
          <p:cNvGraphicFramePr>
            <a:graphicFrameLocks noGrp="1"/>
          </p:cNvGraphicFramePr>
          <p:nvPr/>
        </p:nvGraphicFramePr>
        <p:xfrm>
          <a:off x="336000" y="808990"/>
          <a:ext cx="5316596" cy="5547360"/>
        </p:xfrm>
        <a:graphic>
          <a:graphicData uri="http://schemas.openxmlformats.org/drawingml/2006/table">
            <a:tbl>
              <a:tblPr firstRow="1" bandRow="1">
                <a:tableStyleId>{C083E6E3-FA7D-4D7B-A595-EF9225AFEA82}</a:tableStyleId>
              </a:tblPr>
              <a:tblGrid>
                <a:gridCol w="1331109">
                  <a:extLst>
                    <a:ext uri="{9D8B030D-6E8A-4147-A177-3AD203B41FA5}">
                      <a16:colId xmlns:a16="http://schemas.microsoft.com/office/drawing/2014/main" val="3883175739"/>
                    </a:ext>
                  </a:extLst>
                </a:gridCol>
                <a:gridCol w="1825487">
                  <a:extLst>
                    <a:ext uri="{9D8B030D-6E8A-4147-A177-3AD203B41FA5}">
                      <a16:colId xmlns:a16="http://schemas.microsoft.com/office/drawing/2014/main" val="2662381710"/>
                    </a:ext>
                  </a:extLst>
                </a:gridCol>
                <a:gridCol w="720000">
                  <a:extLst>
                    <a:ext uri="{9D8B030D-6E8A-4147-A177-3AD203B41FA5}">
                      <a16:colId xmlns:a16="http://schemas.microsoft.com/office/drawing/2014/main" val="118902926"/>
                    </a:ext>
                  </a:extLst>
                </a:gridCol>
                <a:gridCol w="720000">
                  <a:extLst>
                    <a:ext uri="{9D8B030D-6E8A-4147-A177-3AD203B41FA5}">
                      <a16:colId xmlns:a16="http://schemas.microsoft.com/office/drawing/2014/main" val="74950607"/>
                    </a:ext>
                  </a:extLst>
                </a:gridCol>
                <a:gridCol w="720000">
                  <a:extLst>
                    <a:ext uri="{9D8B030D-6E8A-4147-A177-3AD203B41FA5}">
                      <a16:colId xmlns:a16="http://schemas.microsoft.com/office/drawing/2014/main" val="2125264936"/>
                    </a:ext>
                  </a:extLst>
                </a:gridCol>
              </a:tblGrid>
              <a:tr h="327273">
                <a:tc>
                  <a:txBody>
                    <a:bodyPr/>
                    <a:lstStyle/>
                    <a:p>
                      <a:pPr algn="ctr"/>
                      <a:r>
                        <a:rPr lang="en-US" altLang="zh-CN" sz="1600"/>
                        <a:t>category</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a:t>action type</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a:t>train</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a:t>val</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a:t>test</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3323231"/>
                  </a:ext>
                </a:extLst>
              </a:tr>
              <a:tr h="272727">
                <a:tc rowSpan="4">
                  <a:txBody>
                    <a:bodyPr/>
                    <a:lstStyle/>
                    <a:p>
                      <a:pPr algn="ctr"/>
                      <a:r>
                        <a:rPr lang="en-US" altLang="zh-CN" sz="1400"/>
                        <a:t>communicative</a:t>
                      </a:r>
                      <a:endParaRPr lang="zh-CN" altLang="en-US" sz="1400"/>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200"/>
                        <a:t>looking into phone</a:t>
                      </a:r>
                      <a:endParaRPr lang="zh-CN" altLang="en-US" sz="1200"/>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c>
                  <a:txBody>
                    <a:bodyPr/>
                    <a:lstStyle/>
                    <a:p>
                      <a:pPr algn="ctr"/>
                      <a:r>
                        <a:rPr lang="en-US" altLang="zh-CN" sz="1200"/>
                        <a:t>5.53</a:t>
                      </a: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r>
                        <a:rPr lang="en-US" altLang="zh-CN" sz="1200"/>
                        <a:t>5.26</a:t>
                      </a: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r>
                        <a:rPr lang="en-US" altLang="zh-CN" sz="1200"/>
                        <a:t>6.05</a:t>
                      </a:r>
                      <a:endParaRPr lang="zh-CN" altLang="en-US" sz="1200"/>
                    </a:p>
                  </a:txBody>
                  <a:tcPr anchor="ct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4359901"/>
                  </a:ext>
                </a:extLst>
              </a:tr>
              <a:tr h="272727">
                <a:tc vMerge="1">
                  <a:txBody>
                    <a:bodyPr/>
                    <a:lstStyle/>
                    <a:p>
                      <a:pPr algn="ctr"/>
                      <a:endParaRPr lang="zh-CN" altLang="en-US" sz="1400"/>
                    </a:p>
                  </a:txBody>
                  <a:tcPr anchor="ctr"/>
                </a:tc>
                <a:tc>
                  <a:txBody>
                    <a:bodyPr/>
                    <a:lstStyle/>
                    <a:p>
                      <a:pPr algn="ctr"/>
                      <a:r>
                        <a:rPr lang="en-US" altLang="zh-CN" sz="1200"/>
                        <a:t>talking in group</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9.94</a:t>
                      </a:r>
                      <a:endParaRPr lang="zh-CN" altLang="en-US" sz="1200"/>
                    </a:p>
                  </a:txBody>
                  <a:tcPr anchor="ctr">
                    <a:noFill/>
                  </a:tcPr>
                </a:tc>
                <a:tc>
                  <a:txBody>
                    <a:bodyPr/>
                    <a:lstStyle/>
                    <a:p>
                      <a:pPr algn="ctr"/>
                      <a:r>
                        <a:rPr lang="en-US" altLang="zh-CN" sz="1200"/>
                        <a:t>12.98</a:t>
                      </a:r>
                      <a:endParaRPr lang="zh-CN" altLang="en-US" sz="1200"/>
                    </a:p>
                  </a:txBody>
                  <a:tcPr anchor="ctr">
                    <a:noFill/>
                  </a:tcPr>
                </a:tc>
                <a:tc>
                  <a:txBody>
                    <a:bodyPr/>
                    <a:lstStyle/>
                    <a:p>
                      <a:pPr algn="ctr"/>
                      <a:r>
                        <a:rPr lang="en-US" altLang="zh-CN" sz="1200"/>
                        <a:t>6.99</a:t>
                      </a:r>
                      <a:endParaRPr lang="zh-CN" altLang="en-US" sz="1200"/>
                    </a:p>
                  </a:txBody>
                  <a:tcPr anchor="ctr">
                    <a:noFill/>
                  </a:tcPr>
                </a:tc>
                <a:extLst>
                  <a:ext uri="{0D108BD9-81ED-4DB2-BD59-A6C34878D82A}">
                    <a16:rowId xmlns:a16="http://schemas.microsoft.com/office/drawing/2014/main" val="733092146"/>
                  </a:ext>
                </a:extLst>
              </a:tr>
              <a:tr h="272727">
                <a:tc vMerge="1">
                  <a:txBody>
                    <a:bodyPr/>
                    <a:lstStyle/>
                    <a:p>
                      <a:pPr algn="ctr"/>
                      <a:endParaRPr lang="zh-CN" altLang="en-US" sz="1400"/>
                    </a:p>
                  </a:txBody>
                  <a:tcPr anchor="ctr"/>
                </a:tc>
                <a:tc>
                  <a:txBody>
                    <a:bodyPr/>
                    <a:lstStyle/>
                    <a:p>
                      <a:pPr algn="ctr"/>
                      <a:r>
                        <a:rPr lang="en-US" altLang="zh-CN" sz="1200"/>
                        <a:t>talking on phone</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2.15</a:t>
                      </a:r>
                      <a:endParaRPr lang="zh-CN" altLang="en-US" sz="1200"/>
                    </a:p>
                  </a:txBody>
                  <a:tcPr anchor="ctr">
                    <a:noFill/>
                  </a:tcPr>
                </a:tc>
                <a:tc>
                  <a:txBody>
                    <a:bodyPr/>
                    <a:lstStyle/>
                    <a:p>
                      <a:pPr algn="ctr"/>
                      <a:r>
                        <a:rPr lang="en-US" altLang="zh-CN" sz="1200"/>
                        <a:t>1.84</a:t>
                      </a:r>
                      <a:endParaRPr lang="zh-CN" altLang="en-US" sz="1200"/>
                    </a:p>
                  </a:txBody>
                  <a:tcPr anchor="ctr">
                    <a:noFill/>
                  </a:tcPr>
                </a:tc>
                <a:tc>
                  <a:txBody>
                    <a:bodyPr/>
                    <a:lstStyle/>
                    <a:p>
                      <a:pPr algn="ctr"/>
                      <a:r>
                        <a:rPr lang="en-US" altLang="zh-CN" sz="1200"/>
                        <a:t>3.21</a:t>
                      </a:r>
                      <a:endParaRPr lang="zh-CN" altLang="en-US" sz="1200"/>
                    </a:p>
                  </a:txBody>
                  <a:tcPr anchor="ctr">
                    <a:noFill/>
                  </a:tcPr>
                </a:tc>
                <a:extLst>
                  <a:ext uri="{0D108BD9-81ED-4DB2-BD59-A6C34878D82A}">
                    <a16:rowId xmlns:a16="http://schemas.microsoft.com/office/drawing/2014/main" val="4000054260"/>
                  </a:ext>
                </a:extLst>
              </a:tr>
              <a:tr h="272727">
                <a:tc vMerge="1">
                  <a:txBody>
                    <a:bodyPr/>
                    <a:lstStyle/>
                    <a:p>
                      <a:pPr algn="ctr"/>
                      <a:endParaRPr lang="zh-CN" altLang="en-US" sz="1400"/>
                    </a:p>
                  </a:txBody>
                  <a:tcPr anchor="ctr"/>
                </a:tc>
                <a:tc>
                  <a:txBody>
                    <a:bodyPr/>
                    <a:lstStyle/>
                    <a:p>
                      <a:pPr algn="ctr"/>
                      <a:r>
                        <a:rPr lang="en-US" altLang="zh-CN" sz="1200" b="1"/>
                        <a:t>none of the above</a:t>
                      </a:r>
                      <a:endParaRPr lang="zh-CN" altLang="en-US" sz="1200" b="1"/>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c>
                  <a:txBody>
                    <a:bodyPr/>
                    <a:lstStyle/>
                    <a:p>
                      <a:pPr algn="ctr"/>
                      <a:r>
                        <a:rPr lang="en-US" altLang="zh-CN" sz="1200" b="1"/>
                        <a:t>82.37</a:t>
                      </a:r>
                      <a:endParaRPr lang="zh-CN" altLang="en-US" sz="1200" b="1"/>
                    </a:p>
                  </a:txBody>
                  <a:tcPr anchor="ctr">
                    <a:lnB w="12700" cap="flat" cmpd="sng" algn="ctr">
                      <a:solidFill>
                        <a:schemeClr val="tx1"/>
                      </a:solidFill>
                      <a:prstDash val="solid"/>
                      <a:round/>
                      <a:headEnd type="none" w="med" len="med"/>
                      <a:tailEnd type="none" w="med" len="med"/>
                    </a:lnB>
                    <a:noFill/>
                  </a:tcPr>
                </a:tc>
                <a:tc>
                  <a:txBody>
                    <a:bodyPr/>
                    <a:lstStyle/>
                    <a:p>
                      <a:pPr algn="ctr"/>
                      <a:r>
                        <a:rPr lang="en-US" altLang="zh-CN" sz="1200" b="1"/>
                        <a:t>79.92</a:t>
                      </a:r>
                      <a:endParaRPr lang="zh-CN" altLang="en-US" sz="1200" b="1"/>
                    </a:p>
                  </a:txBody>
                  <a:tcPr anchor="ctr">
                    <a:lnB w="12700" cap="flat" cmpd="sng" algn="ctr">
                      <a:solidFill>
                        <a:schemeClr val="tx1"/>
                      </a:solidFill>
                      <a:prstDash val="solid"/>
                      <a:round/>
                      <a:headEnd type="none" w="med" len="med"/>
                      <a:tailEnd type="none" w="med" len="med"/>
                    </a:lnB>
                    <a:noFill/>
                  </a:tcPr>
                </a:tc>
                <a:tc>
                  <a:txBody>
                    <a:bodyPr/>
                    <a:lstStyle/>
                    <a:p>
                      <a:pPr algn="ctr"/>
                      <a:r>
                        <a:rPr lang="en-US" altLang="zh-CN" sz="1200" b="1"/>
                        <a:t>83.73</a:t>
                      </a:r>
                      <a:endParaRPr lang="zh-CN" altLang="en-US" sz="1200" b="1"/>
                    </a:p>
                  </a:txBody>
                  <a:tcPr anchor="ct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97617793"/>
                  </a:ext>
                </a:extLst>
              </a:tr>
              <a:tr h="272727">
                <a:tc rowSpan="7">
                  <a:txBody>
                    <a:bodyPr/>
                    <a:lstStyle/>
                    <a:p>
                      <a:pPr algn="ctr"/>
                      <a:r>
                        <a:rPr lang="en-US" altLang="zh-CN" sz="1400"/>
                        <a:t>complex</a:t>
                      </a:r>
                    </a:p>
                    <a:p>
                      <a:pPr algn="ctr"/>
                      <a:r>
                        <a:rPr lang="en-US" altLang="zh-CN" sz="1400"/>
                        <a:t>context</a:t>
                      </a:r>
                      <a:endParaRPr lang="zh-CN" altLang="en-US" sz="1400"/>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200"/>
                        <a:t>getting in 4 wv</a:t>
                      </a:r>
                      <a:endParaRPr lang="zh-CN" altLang="en-US" sz="1200"/>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827620273"/>
                  </a:ext>
                </a:extLst>
              </a:tr>
              <a:tr h="272727">
                <a:tc vMerge="1">
                  <a:txBody>
                    <a:bodyPr/>
                    <a:lstStyle/>
                    <a:p>
                      <a:pPr algn="ctr"/>
                      <a:endParaRPr lang="zh-CN" altLang="en-US" sz="1400"/>
                    </a:p>
                  </a:txBody>
                  <a:tcPr anchor="ctr"/>
                </a:tc>
                <a:tc>
                  <a:txBody>
                    <a:bodyPr/>
                    <a:lstStyle/>
                    <a:p>
                      <a:pPr algn="ctr"/>
                      <a:r>
                        <a:rPr lang="en-US" altLang="zh-CN" sz="1200"/>
                        <a:t>getting off 2 wv</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3316859097"/>
                  </a:ext>
                </a:extLst>
              </a:tr>
              <a:tr h="272727">
                <a:tc vMerge="1">
                  <a:txBody>
                    <a:bodyPr/>
                    <a:lstStyle/>
                    <a:p>
                      <a:pPr algn="ctr"/>
                      <a:endParaRPr lang="zh-CN" altLang="en-US" sz="1400"/>
                    </a:p>
                  </a:txBody>
                  <a:tcPr anchor="ctr"/>
                </a:tc>
                <a:tc>
                  <a:txBody>
                    <a:bodyPr/>
                    <a:lstStyle/>
                    <a:p>
                      <a:pPr algn="ctr"/>
                      <a:r>
                        <a:rPr lang="en-US" altLang="zh-CN" sz="1200"/>
                        <a:t>getting on 2 wv</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1890634504"/>
                  </a:ext>
                </a:extLst>
              </a:tr>
              <a:tr h="272727">
                <a:tc vMerge="1">
                  <a:txBody>
                    <a:bodyPr/>
                    <a:lstStyle/>
                    <a:p>
                      <a:pPr algn="ctr"/>
                      <a:endParaRPr lang="zh-CN" altLang="en-US" sz="1400"/>
                    </a:p>
                  </a:txBody>
                  <a:tcPr anchor="ctr"/>
                </a:tc>
                <a:tc>
                  <a:txBody>
                    <a:bodyPr/>
                    <a:lstStyle/>
                    <a:p>
                      <a:pPr algn="ctr"/>
                      <a:r>
                        <a:rPr lang="en-US" altLang="zh-CN" sz="1200"/>
                        <a:t>getting out of 4 wv</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3303595665"/>
                  </a:ext>
                </a:extLst>
              </a:tr>
              <a:tr h="272727">
                <a:tc vMerge="1">
                  <a:txBody>
                    <a:bodyPr/>
                    <a:lstStyle/>
                    <a:p>
                      <a:pPr algn="ctr"/>
                      <a:endParaRPr lang="zh-CN" altLang="en-US" sz="1400"/>
                    </a:p>
                  </a:txBody>
                  <a:tcPr anchor="ctr"/>
                </a:tc>
                <a:tc>
                  <a:txBody>
                    <a:bodyPr/>
                    <a:lstStyle/>
                    <a:p>
                      <a:pPr algn="ctr"/>
                      <a:r>
                        <a:rPr lang="en-US" altLang="zh-CN" sz="1200"/>
                        <a:t>loading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2852867403"/>
                  </a:ext>
                </a:extLst>
              </a:tr>
              <a:tr h="272727">
                <a:tc vMerge="1">
                  <a:txBody>
                    <a:bodyPr/>
                    <a:lstStyle/>
                    <a:p>
                      <a:pPr algn="ctr"/>
                      <a:endParaRPr lang="zh-CN" altLang="en-US" sz="1400"/>
                    </a:p>
                  </a:txBody>
                  <a:tcPr anchor="ctr"/>
                </a:tc>
                <a:tc>
                  <a:txBody>
                    <a:bodyPr/>
                    <a:lstStyle/>
                    <a:p>
                      <a:pPr algn="ctr"/>
                      <a:r>
                        <a:rPr lang="en-US" altLang="zh-CN" sz="1200"/>
                        <a:t>unloading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2618137619"/>
                  </a:ext>
                </a:extLst>
              </a:tr>
              <a:tr h="272727">
                <a:tc vMerge="1">
                  <a:txBody>
                    <a:bodyPr/>
                    <a:lstStyle/>
                    <a:p>
                      <a:pPr algn="ctr"/>
                      <a:endParaRPr lang="zh-CN" altLang="en-US" sz="1400"/>
                    </a:p>
                  </a:txBody>
                  <a:tcPr anchor="ctr"/>
                </a:tc>
                <a:tc>
                  <a:txBody>
                    <a:bodyPr/>
                    <a:lstStyle/>
                    <a:p>
                      <a:pPr algn="ctr"/>
                      <a:r>
                        <a:rPr lang="en-US" altLang="zh-CN" sz="1200"/>
                        <a:t>none of the above</a:t>
                      </a:r>
                      <a:endParaRPr lang="zh-CN" altLang="en-US" sz="1200"/>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83295994"/>
                  </a:ext>
                </a:extLst>
              </a:tr>
              <a:tr h="272727">
                <a:tc rowSpan="8">
                  <a:txBody>
                    <a:bodyPr/>
                    <a:lstStyle/>
                    <a:p>
                      <a:pPr algn="ctr"/>
                      <a:r>
                        <a:rPr lang="en-US" altLang="zh-CN" sz="1400"/>
                        <a:t>atomic</a:t>
                      </a:r>
                      <a:endParaRPr lang="zh-CN" altLang="en-US" sz="1400"/>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200"/>
                        <a:t>bending</a:t>
                      </a:r>
                      <a:endParaRPr lang="zh-CN" altLang="en-US" sz="1200"/>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700888681"/>
                  </a:ext>
                </a:extLst>
              </a:tr>
              <a:tr h="272727">
                <a:tc vMerge="1">
                  <a:txBody>
                    <a:bodyPr/>
                    <a:lstStyle/>
                    <a:p>
                      <a:pPr algn="ctr"/>
                      <a:endParaRPr lang="zh-CN" altLang="en-US" sz="1200"/>
                    </a:p>
                  </a:txBody>
                  <a:tcPr anchor="ctr"/>
                </a:tc>
                <a:tc>
                  <a:txBody>
                    <a:bodyPr/>
                    <a:lstStyle/>
                    <a:p>
                      <a:pPr algn="ctr"/>
                      <a:r>
                        <a:rPr lang="en-US" altLang="zh-CN" sz="1200"/>
                        <a:t>jumping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1825113865"/>
                  </a:ext>
                </a:extLst>
              </a:tr>
              <a:tr h="272727">
                <a:tc vMerge="1">
                  <a:txBody>
                    <a:bodyPr/>
                    <a:lstStyle/>
                    <a:p>
                      <a:pPr algn="ctr"/>
                      <a:endParaRPr lang="zh-CN" altLang="en-US" sz="1200"/>
                    </a:p>
                  </a:txBody>
                  <a:tcPr anchor="ctr"/>
                </a:tc>
                <a:tc>
                  <a:txBody>
                    <a:bodyPr/>
                    <a:lstStyle/>
                    <a:p>
                      <a:pPr algn="ctr"/>
                      <a:r>
                        <a:rPr lang="en-US" altLang="zh-CN" sz="1200"/>
                        <a:t>laying down</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2565188356"/>
                  </a:ext>
                </a:extLst>
              </a:tr>
              <a:tr h="272727">
                <a:tc vMerge="1">
                  <a:txBody>
                    <a:bodyPr/>
                    <a:lstStyle/>
                    <a:p>
                      <a:pPr algn="ctr"/>
                      <a:endParaRPr lang="zh-CN" altLang="en-US" sz="1200"/>
                    </a:p>
                  </a:txBody>
                  <a:tcPr anchor="ctr"/>
                </a:tc>
                <a:tc>
                  <a:txBody>
                    <a:bodyPr/>
                    <a:lstStyle/>
                    <a:p>
                      <a:pPr algn="ctr"/>
                      <a:r>
                        <a:rPr lang="en-US" altLang="zh-CN" sz="1200"/>
                        <a:t>running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3257029106"/>
                  </a:ext>
                </a:extLst>
              </a:tr>
              <a:tr h="272727">
                <a:tc vMerge="1">
                  <a:txBody>
                    <a:bodyPr/>
                    <a:lstStyle/>
                    <a:p>
                      <a:pPr algn="ctr"/>
                      <a:endParaRPr lang="zh-CN" altLang="en-US" sz="1200"/>
                    </a:p>
                  </a:txBody>
                  <a:tcPr anchor="ctr"/>
                </a:tc>
                <a:tc>
                  <a:txBody>
                    <a:bodyPr/>
                    <a:lstStyle/>
                    <a:p>
                      <a:pPr algn="ctr"/>
                      <a:r>
                        <a:rPr lang="en-US" altLang="zh-CN" sz="1200"/>
                        <a:t>sitting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3073403220"/>
                  </a:ext>
                </a:extLst>
              </a:tr>
              <a:tr h="272727">
                <a:tc vMerge="1">
                  <a:txBody>
                    <a:bodyPr/>
                    <a:lstStyle/>
                    <a:p>
                      <a:pPr algn="ctr"/>
                      <a:endParaRPr lang="zh-CN" altLang="en-US" sz="1200"/>
                    </a:p>
                  </a:txBody>
                  <a:tcPr anchor="ctr"/>
                </a:tc>
                <a:tc>
                  <a:txBody>
                    <a:bodyPr/>
                    <a:lstStyle/>
                    <a:p>
                      <a:pPr algn="ctr"/>
                      <a:r>
                        <a:rPr lang="en-US" altLang="zh-CN" sz="1200"/>
                        <a:t>squatting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3550118575"/>
                  </a:ext>
                </a:extLst>
              </a:tr>
              <a:tr h="272727">
                <a:tc vMerge="1">
                  <a:txBody>
                    <a:bodyPr/>
                    <a:lstStyle/>
                    <a:p>
                      <a:pPr algn="ctr"/>
                      <a:endParaRPr lang="zh-CN" altLang="en-US" sz="1200"/>
                    </a:p>
                  </a:txBody>
                  <a:tcPr anchor="ctr"/>
                </a:tc>
                <a:tc>
                  <a:txBody>
                    <a:bodyPr/>
                    <a:lstStyle/>
                    <a:p>
                      <a:pPr algn="ctr"/>
                      <a:r>
                        <a:rPr lang="en-US" altLang="zh-CN" sz="1200"/>
                        <a:t>standing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2508080622"/>
                  </a:ext>
                </a:extLst>
              </a:tr>
              <a:tr h="272727">
                <a:tc vMerge="1">
                  <a:txBody>
                    <a:bodyPr/>
                    <a:lstStyle/>
                    <a:p>
                      <a:pPr algn="ctr"/>
                      <a:endParaRPr lang="zh-CN" altLang="en-US" sz="1200"/>
                    </a:p>
                  </a:txBody>
                  <a:tcPr anchor="ctr"/>
                </a:tc>
                <a:tc>
                  <a:txBody>
                    <a:bodyPr/>
                    <a:lstStyle/>
                    <a:p>
                      <a:pPr algn="ctr"/>
                      <a:r>
                        <a:rPr lang="en-US" altLang="zh-CN" sz="1200"/>
                        <a:t>walking</a:t>
                      </a:r>
                      <a:endParaRPr lang="zh-CN" altLang="en-US" sz="1200"/>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92064223"/>
                  </a:ext>
                </a:extLst>
              </a:tr>
            </a:tbl>
          </a:graphicData>
        </a:graphic>
      </p:graphicFrame>
      <p:graphicFrame>
        <p:nvGraphicFramePr>
          <p:cNvPr id="9" name="Table 6">
            <a:extLst>
              <a:ext uri="{FF2B5EF4-FFF2-40B4-BE49-F238E27FC236}">
                <a16:creationId xmlns:a16="http://schemas.microsoft.com/office/drawing/2014/main" id="{8308FEE2-E43A-4A9E-8C07-CBA4DEFDC15A}"/>
              </a:ext>
            </a:extLst>
          </p:cNvPr>
          <p:cNvGraphicFramePr>
            <a:graphicFrameLocks noGrp="1"/>
          </p:cNvGraphicFramePr>
          <p:nvPr/>
        </p:nvGraphicFramePr>
        <p:xfrm>
          <a:off x="6095999" y="808990"/>
          <a:ext cx="5179030" cy="5303520"/>
        </p:xfrm>
        <a:graphic>
          <a:graphicData uri="http://schemas.openxmlformats.org/drawingml/2006/table">
            <a:tbl>
              <a:tblPr firstRow="1" bandRow="1">
                <a:tableStyleId>{C083E6E3-FA7D-4D7B-A595-EF9225AFEA82}</a:tableStyleId>
              </a:tblPr>
              <a:tblGrid>
                <a:gridCol w="1273099">
                  <a:extLst>
                    <a:ext uri="{9D8B030D-6E8A-4147-A177-3AD203B41FA5}">
                      <a16:colId xmlns:a16="http://schemas.microsoft.com/office/drawing/2014/main" val="3883175739"/>
                    </a:ext>
                  </a:extLst>
                </a:gridCol>
                <a:gridCol w="1745931">
                  <a:extLst>
                    <a:ext uri="{9D8B030D-6E8A-4147-A177-3AD203B41FA5}">
                      <a16:colId xmlns:a16="http://schemas.microsoft.com/office/drawing/2014/main" val="2662381710"/>
                    </a:ext>
                  </a:extLst>
                </a:gridCol>
                <a:gridCol w="720000">
                  <a:extLst>
                    <a:ext uri="{9D8B030D-6E8A-4147-A177-3AD203B41FA5}">
                      <a16:colId xmlns:a16="http://schemas.microsoft.com/office/drawing/2014/main" val="118902926"/>
                    </a:ext>
                  </a:extLst>
                </a:gridCol>
                <a:gridCol w="720000">
                  <a:extLst>
                    <a:ext uri="{9D8B030D-6E8A-4147-A177-3AD203B41FA5}">
                      <a16:colId xmlns:a16="http://schemas.microsoft.com/office/drawing/2014/main" val="3822751661"/>
                    </a:ext>
                  </a:extLst>
                </a:gridCol>
                <a:gridCol w="720000">
                  <a:extLst>
                    <a:ext uri="{9D8B030D-6E8A-4147-A177-3AD203B41FA5}">
                      <a16:colId xmlns:a16="http://schemas.microsoft.com/office/drawing/2014/main" val="3628299465"/>
                    </a:ext>
                  </a:extLst>
                </a:gridCol>
              </a:tblGrid>
              <a:tr h="267060">
                <a:tc>
                  <a:txBody>
                    <a:bodyPr/>
                    <a:lstStyle/>
                    <a:p>
                      <a:pPr algn="ctr"/>
                      <a:r>
                        <a:rPr lang="en-US" altLang="zh-CN" sz="1600"/>
                        <a:t>category</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a:t>action type</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a:t>train</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a:t>val</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a:t>test</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3323231"/>
                  </a:ext>
                </a:extLst>
              </a:tr>
              <a:tr h="242782">
                <a:tc>
                  <a:txBody>
                    <a:bodyPr/>
                    <a:lstStyle/>
                    <a:p>
                      <a:pPr algn="ctr"/>
                      <a:r>
                        <a:rPr lang="en-US" altLang="zh-CN" sz="1400"/>
                        <a:t>atomic</a:t>
                      </a:r>
                      <a:endParaRPr lang="zh-CN" altLang="en-US" sz="1400"/>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200"/>
                        <a:t>none of the above</a:t>
                      </a:r>
                      <a:endParaRPr lang="zh-CN" altLang="en-US" sz="1200"/>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4359901"/>
                  </a:ext>
                </a:extLst>
              </a:tr>
              <a:tr h="218504">
                <a:tc rowSpan="13">
                  <a:txBody>
                    <a:bodyPr/>
                    <a:lstStyle/>
                    <a:p>
                      <a:pPr algn="ctr"/>
                      <a:r>
                        <a:rPr lang="en-US" altLang="zh-CN" sz="1400"/>
                        <a:t>simple context</a:t>
                      </a:r>
                      <a:endParaRPr lang="zh-CN" altLang="en-US" sz="1400"/>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200"/>
                        <a:t>biking</a:t>
                      </a:r>
                      <a:endParaRPr lang="zh-CN" altLang="en-US" sz="1200"/>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733092146"/>
                  </a:ext>
                </a:extLst>
              </a:tr>
              <a:tr h="218504">
                <a:tc vMerge="1">
                  <a:txBody>
                    <a:bodyPr/>
                    <a:lstStyle/>
                    <a:p>
                      <a:pPr algn="ctr"/>
                      <a:endParaRPr lang="zh-CN" altLang="en-US" sz="1200"/>
                    </a:p>
                  </a:txBody>
                  <a:tcPr anchor="ctr"/>
                </a:tc>
                <a:tc>
                  <a:txBody>
                    <a:bodyPr/>
                    <a:lstStyle/>
                    <a:p>
                      <a:pPr algn="ctr"/>
                      <a:r>
                        <a:rPr lang="en-US" altLang="zh-CN" sz="1200"/>
                        <a:t>cleaning an object</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4000054260"/>
                  </a:ext>
                </a:extLst>
              </a:tr>
              <a:tr h="218504">
                <a:tc vMerge="1">
                  <a:txBody>
                    <a:bodyPr/>
                    <a:lstStyle/>
                    <a:p>
                      <a:pPr algn="ctr"/>
                      <a:endParaRPr lang="zh-CN" altLang="en-US" sz="1200"/>
                    </a:p>
                  </a:txBody>
                  <a:tcPr anchor="ctr"/>
                </a:tc>
                <a:tc>
                  <a:txBody>
                    <a:bodyPr/>
                    <a:lstStyle/>
                    <a:p>
                      <a:pPr algn="ctr"/>
                      <a:r>
                        <a:rPr lang="en-US" altLang="zh-CN" sz="1200"/>
                        <a:t>closing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3797617793"/>
                  </a:ext>
                </a:extLst>
              </a:tr>
              <a:tr h="218504">
                <a:tc vMerge="1">
                  <a:txBody>
                    <a:bodyPr/>
                    <a:lstStyle/>
                    <a:p>
                      <a:pPr algn="ctr"/>
                      <a:endParaRPr lang="zh-CN" altLang="en-US" sz="1200"/>
                    </a:p>
                  </a:txBody>
                  <a:tcPr anchor="ctr"/>
                </a:tc>
                <a:tc>
                  <a:txBody>
                    <a:bodyPr/>
                    <a:lstStyle/>
                    <a:p>
                      <a:pPr algn="ctr"/>
                      <a:r>
                        <a:rPr lang="en-US" altLang="zh-CN" sz="1200"/>
                        <a:t>crossing legally</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1827620273"/>
                  </a:ext>
                </a:extLst>
              </a:tr>
              <a:tr h="218504">
                <a:tc vMerge="1">
                  <a:txBody>
                    <a:bodyPr/>
                    <a:lstStyle/>
                    <a:p>
                      <a:pPr algn="ctr"/>
                      <a:endParaRPr lang="zh-CN" altLang="en-US" sz="1200"/>
                    </a:p>
                  </a:txBody>
                  <a:tcPr anchor="ctr"/>
                </a:tc>
                <a:tc>
                  <a:txBody>
                    <a:bodyPr/>
                    <a:lstStyle/>
                    <a:p>
                      <a:pPr algn="ctr"/>
                      <a:r>
                        <a:rPr lang="en-US" altLang="zh-CN" sz="1200"/>
                        <a:t>entering a building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3316859097"/>
                  </a:ext>
                </a:extLst>
              </a:tr>
              <a:tr h="218504">
                <a:tc vMerge="1">
                  <a:txBody>
                    <a:bodyPr/>
                    <a:lstStyle/>
                    <a:p>
                      <a:pPr algn="ctr"/>
                      <a:endParaRPr lang="zh-CN" altLang="en-US" sz="1200"/>
                    </a:p>
                  </a:txBody>
                  <a:tcPr anchor="ctr"/>
                </a:tc>
                <a:tc>
                  <a:txBody>
                    <a:bodyPr/>
                    <a:lstStyle/>
                    <a:p>
                      <a:pPr algn="ctr"/>
                      <a:r>
                        <a:rPr lang="en-US" altLang="zh-CN" sz="1200"/>
                        <a:t>exiting a building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1890634504"/>
                  </a:ext>
                </a:extLst>
              </a:tr>
              <a:tr h="218504">
                <a:tc vMerge="1">
                  <a:txBody>
                    <a:bodyPr/>
                    <a:lstStyle/>
                    <a:p>
                      <a:pPr algn="ctr"/>
                      <a:endParaRPr lang="zh-CN" altLang="en-US" sz="1200"/>
                    </a:p>
                  </a:txBody>
                  <a:tcPr anchor="ctr"/>
                </a:tc>
                <a:tc>
                  <a:txBody>
                    <a:bodyPr/>
                    <a:lstStyle/>
                    <a:p>
                      <a:pPr algn="ctr"/>
                      <a:r>
                        <a:rPr lang="en-US" altLang="zh-CN" sz="1200"/>
                        <a:t>crossing illegally</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3303595665"/>
                  </a:ext>
                </a:extLst>
              </a:tr>
              <a:tr h="218504">
                <a:tc vMerge="1">
                  <a:txBody>
                    <a:bodyPr/>
                    <a:lstStyle/>
                    <a:p>
                      <a:pPr algn="ctr"/>
                      <a:endParaRPr lang="zh-CN" altLang="en-US" sz="1200"/>
                    </a:p>
                  </a:txBody>
                  <a:tcPr anchor="ctr"/>
                </a:tc>
                <a:tc>
                  <a:txBody>
                    <a:bodyPr/>
                    <a:lstStyle/>
                    <a:p>
                      <a:pPr algn="ctr"/>
                      <a:r>
                        <a:rPr lang="en-US" altLang="zh-CN" sz="1200"/>
                        <a:t>motorcycling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2852867403"/>
                  </a:ext>
                </a:extLst>
              </a:tr>
              <a:tr h="218504">
                <a:tc vMerge="1">
                  <a:txBody>
                    <a:bodyPr/>
                    <a:lstStyle/>
                    <a:p>
                      <a:pPr algn="ctr"/>
                      <a:endParaRPr lang="zh-CN" altLang="en-US" sz="1200"/>
                    </a:p>
                  </a:txBody>
                  <a:tcPr anchor="ctr"/>
                </a:tc>
                <a:tc>
                  <a:txBody>
                    <a:bodyPr/>
                    <a:lstStyle/>
                    <a:p>
                      <a:pPr algn="ctr"/>
                      <a:r>
                        <a:rPr lang="en-US" altLang="zh-CN" sz="1200"/>
                        <a:t>opening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2618137619"/>
                  </a:ext>
                </a:extLst>
              </a:tr>
              <a:tr h="218504">
                <a:tc vMerge="1">
                  <a:txBody>
                    <a:bodyPr/>
                    <a:lstStyle/>
                    <a:p>
                      <a:pPr algn="ctr"/>
                      <a:endParaRPr lang="zh-CN" altLang="en-US" sz="1200"/>
                    </a:p>
                  </a:txBody>
                  <a:tcPr anchor="ctr"/>
                </a:tc>
                <a:tc>
                  <a:txBody>
                    <a:bodyPr/>
                    <a:lstStyle/>
                    <a:p>
                      <a:pPr algn="ctr"/>
                      <a:r>
                        <a:rPr lang="en-US" altLang="zh-CN" sz="1200"/>
                        <a:t>waiting to cross</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3883295994"/>
                  </a:ext>
                </a:extLst>
              </a:tr>
              <a:tr h="218504">
                <a:tc vMerge="1">
                  <a:txBody>
                    <a:bodyPr/>
                    <a:lstStyle/>
                    <a:p>
                      <a:pPr algn="ctr"/>
                      <a:endParaRPr lang="zh-CN" altLang="en-US" sz="1200"/>
                    </a:p>
                  </a:txBody>
                  <a:tcPr anchor="ctr"/>
                </a:tc>
                <a:tc>
                  <a:txBody>
                    <a:bodyPr/>
                    <a:lstStyle/>
                    <a:p>
                      <a:pPr algn="ctr"/>
                      <a:r>
                        <a:rPr lang="en-US" altLang="zh-CN" sz="1200"/>
                        <a:t>walking on the side</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1700888681"/>
                  </a:ext>
                </a:extLst>
              </a:tr>
              <a:tr h="218504">
                <a:tc vMerge="1">
                  <a:txBody>
                    <a:bodyPr/>
                    <a:lstStyle/>
                    <a:p>
                      <a:pPr algn="ctr"/>
                      <a:endParaRPr lang="zh-CN" altLang="en-US" sz="1200"/>
                    </a:p>
                  </a:txBody>
                  <a:tcPr anchor="ctr"/>
                </a:tc>
                <a:tc>
                  <a:txBody>
                    <a:bodyPr/>
                    <a:lstStyle/>
                    <a:p>
                      <a:pPr algn="ctr"/>
                      <a:r>
                        <a:rPr lang="en-US" altLang="zh-CN" sz="1200"/>
                        <a:t>walking on the road</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1825113865"/>
                  </a:ext>
                </a:extLst>
              </a:tr>
              <a:tr h="218504">
                <a:tc vMerge="1">
                  <a:txBody>
                    <a:bodyPr/>
                    <a:lstStyle/>
                    <a:p>
                      <a:pPr algn="ctr"/>
                      <a:endParaRPr lang="zh-CN" altLang="en-US" sz="1200"/>
                    </a:p>
                  </a:txBody>
                  <a:tcPr anchor="ctr"/>
                </a:tc>
                <a:tc>
                  <a:txBody>
                    <a:bodyPr/>
                    <a:lstStyle/>
                    <a:p>
                      <a:pPr algn="ctr"/>
                      <a:r>
                        <a:rPr lang="en-US" altLang="zh-CN" sz="1200"/>
                        <a:t>none of the above</a:t>
                      </a:r>
                      <a:endParaRPr lang="zh-CN" altLang="en-US" sz="1200"/>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65188356"/>
                  </a:ext>
                </a:extLst>
              </a:tr>
              <a:tr h="218504">
                <a:tc rowSpan="4">
                  <a:txBody>
                    <a:bodyPr/>
                    <a:lstStyle/>
                    <a:p>
                      <a:pPr algn="ctr"/>
                      <a:r>
                        <a:rPr lang="en-US" altLang="zh-CN" sz="1400"/>
                        <a:t>transporting</a:t>
                      </a:r>
                      <a:endParaRPr lang="zh-CN" altLang="en-US" sz="1400"/>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200"/>
                        <a:t>carrying</a:t>
                      </a:r>
                      <a:endParaRPr lang="zh-CN" altLang="en-US" sz="1200"/>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257029106"/>
                  </a:ext>
                </a:extLst>
              </a:tr>
              <a:tr h="218504">
                <a:tc vMerge="1">
                  <a:txBody>
                    <a:bodyPr/>
                    <a:lstStyle/>
                    <a:p>
                      <a:pPr algn="ctr"/>
                      <a:endParaRPr lang="zh-CN" altLang="en-US" sz="1200"/>
                    </a:p>
                  </a:txBody>
                  <a:tcPr anchor="ctr"/>
                </a:tc>
                <a:tc>
                  <a:txBody>
                    <a:bodyPr/>
                    <a:lstStyle/>
                    <a:p>
                      <a:pPr algn="ctr"/>
                      <a:r>
                        <a:rPr lang="en-US" altLang="zh-CN" sz="1200"/>
                        <a:t>pulling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3073403220"/>
                  </a:ext>
                </a:extLst>
              </a:tr>
              <a:tr h="218504">
                <a:tc vMerge="1">
                  <a:txBody>
                    <a:bodyPr/>
                    <a:lstStyle/>
                    <a:p>
                      <a:pPr algn="ctr"/>
                      <a:endParaRPr lang="zh-CN" altLang="en-US" sz="1200"/>
                    </a:p>
                  </a:txBody>
                  <a:tcPr anchor="ctr"/>
                </a:tc>
                <a:tc>
                  <a:txBody>
                    <a:bodyPr/>
                    <a:lstStyle/>
                    <a:p>
                      <a:pPr algn="ctr"/>
                      <a:r>
                        <a:rPr lang="en-US" altLang="zh-CN" sz="1200"/>
                        <a:t>pushing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3550118575"/>
                  </a:ext>
                </a:extLst>
              </a:tr>
              <a:tr h="218504">
                <a:tc vMerge="1">
                  <a:txBody>
                    <a:bodyPr/>
                    <a:lstStyle/>
                    <a:p>
                      <a:pPr algn="ctr"/>
                      <a:endParaRPr lang="zh-CN" altLang="en-US" sz="1200"/>
                    </a:p>
                  </a:txBody>
                  <a:tcPr anchor="ctr"/>
                </a:tc>
                <a:tc>
                  <a:txBody>
                    <a:bodyPr/>
                    <a:lstStyle/>
                    <a:p>
                      <a:pPr algn="ctr"/>
                      <a:r>
                        <a:rPr lang="en-US" altLang="zh-CN" sz="1200"/>
                        <a:t>none of the above</a:t>
                      </a:r>
                      <a:endParaRPr lang="zh-CN" altLang="en-US" sz="1200"/>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08080622"/>
                  </a:ext>
                </a:extLst>
              </a:tr>
            </a:tbl>
          </a:graphicData>
        </a:graphic>
      </p:graphicFrame>
    </p:spTree>
    <p:extLst>
      <p:ext uri="{BB962C8B-B14F-4D97-AF65-F5344CB8AC3E}">
        <p14:creationId xmlns:p14="http://schemas.microsoft.com/office/powerpoint/2010/main" val="772410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6C843-087C-41AD-A259-0B4CE3098A3B}"/>
              </a:ext>
            </a:extLst>
          </p:cNvPr>
          <p:cNvSpPr>
            <a:spLocks noGrp="1"/>
          </p:cNvSpPr>
          <p:nvPr>
            <p:ph type="title"/>
          </p:nvPr>
        </p:nvSpPr>
        <p:spPr>
          <a:xfrm>
            <a:off x="336000" y="261110"/>
            <a:ext cx="4672228" cy="504001"/>
          </a:xfrm>
        </p:spPr>
        <p:txBody>
          <a:bodyPr/>
          <a:lstStyle/>
          <a:p>
            <a:r>
              <a:rPr lang="en-US" altLang="zh-CN"/>
              <a:t>TITAN Perclass Evaluation</a:t>
            </a:r>
            <a:endParaRPr lang="zh-CN" altLang="en-US"/>
          </a:p>
        </p:txBody>
      </p:sp>
      <p:sp>
        <p:nvSpPr>
          <p:cNvPr id="3" name="Date Placeholder 2">
            <a:extLst>
              <a:ext uri="{FF2B5EF4-FFF2-40B4-BE49-F238E27FC236}">
                <a16:creationId xmlns:a16="http://schemas.microsoft.com/office/drawing/2014/main" id="{2DFF6DBC-614F-4E00-A89D-6E2BFD86B01F}"/>
              </a:ext>
            </a:extLst>
          </p:cNvPr>
          <p:cNvSpPr>
            <a:spLocks noGrp="1"/>
          </p:cNvSpPr>
          <p:nvPr>
            <p:ph type="dt" sz="half" idx="10"/>
          </p:nvPr>
        </p:nvSpPr>
        <p:spPr/>
        <p:txBody>
          <a:bodyPr/>
          <a:lstStyle/>
          <a:p>
            <a:fld id="{40B208D0-5C56-4CC0-905E-2BB4A5101381}" type="datetime4">
              <a:rPr lang="en-US" altLang="zh-CN" smtClean="0"/>
              <a:t>November 8, 2021</a:t>
            </a:fld>
            <a:endParaRPr lang="zh-CN" altLang="en-US"/>
          </a:p>
        </p:txBody>
      </p:sp>
      <p:sp>
        <p:nvSpPr>
          <p:cNvPr id="4" name="Footer Placeholder 3">
            <a:extLst>
              <a:ext uri="{FF2B5EF4-FFF2-40B4-BE49-F238E27FC236}">
                <a16:creationId xmlns:a16="http://schemas.microsoft.com/office/drawing/2014/main" id="{6347CF8B-3861-4289-AEB8-5B31907A2645}"/>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5" name="Slide Number Placeholder 4">
            <a:extLst>
              <a:ext uri="{FF2B5EF4-FFF2-40B4-BE49-F238E27FC236}">
                <a16:creationId xmlns:a16="http://schemas.microsoft.com/office/drawing/2014/main" id="{316A9CFA-A5BA-4A67-B684-B1E623AD2AB8}"/>
              </a:ext>
            </a:extLst>
          </p:cNvPr>
          <p:cNvSpPr>
            <a:spLocks noGrp="1"/>
          </p:cNvSpPr>
          <p:nvPr>
            <p:ph type="sldNum" sz="quarter" idx="12"/>
          </p:nvPr>
        </p:nvSpPr>
        <p:spPr/>
        <p:txBody>
          <a:bodyPr/>
          <a:lstStyle/>
          <a:p>
            <a:fld id="{B6EE4CE8-67DD-4AAC-82D8-3F81517F6647}" type="slidenum">
              <a:rPr lang="zh-CN" altLang="en-US" smtClean="0"/>
              <a:pPr/>
              <a:t>14</a:t>
            </a:fld>
            <a:endParaRPr lang="zh-CN" altLang="en-US"/>
          </a:p>
        </p:txBody>
      </p:sp>
      <p:graphicFrame>
        <p:nvGraphicFramePr>
          <p:cNvPr id="6" name="Table 6">
            <a:extLst>
              <a:ext uri="{FF2B5EF4-FFF2-40B4-BE49-F238E27FC236}">
                <a16:creationId xmlns:a16="http://schemas.microsoft.com/office/drawing/2014/main" id="{8B7E7AB1-7B91-4373-A1B7-BAD1FCC07E72}"/>
              </a:ext>
            </a:extLst>
          </p:cNvPr>
          <p:cNvGraphicFramePr>
            <a:graphicFrameLocks noGrp="1"/>
          </p:cNvGraphicFramePr>
          <p:nvPr>
            <p:extLst>
              <p:ext uri="{D42A27DB-BD31-4B8C-83A1-F6EECF244321}">
                <p14:modId xmlns:p14="http://schemas.microsoft.com/office/powerpoint/2010/main" val="1259880867"/>
              </p:ext>
            </p:extLst>
          </p:nvPr>
        </p:nvGraphicFramePr>
        <p:xfrm>
          <a:off x="336000" y="808990"/>
          <a:ext cx="5316596" cy="5547360"/>
        </p:xfrm>
        <a:graphic>
          <a:graphicData uri="http://schemas.openxmlformats.org/drawingml/2006/table">
            <a:tbl>
              <a:tblPr firstRow="1" bandRow="1">
                <a:tableStyleId>{C083E6E3-FA7D-4D7B-A595-EF9225AFEA82}</a:tableStyleId>
              </a:tblPr>
              <a:tblGrid>
                <a:gridCol w="1331109">
                  <a:extLst>
                    <a:ext uri="{9D8B030D-6E8A-4147-A177-3AD203B41FA5}">
                      <a16:colId xmlns:a16="http://schemas.microsoft.com/office/drawing/2014/main" val="3883175739"/>
                    </a:ext>
                  </a:extLst>
                </a:gridCol>
                <a:gridCol w="1825487">
                  <a:extLst>
                    <a:ext uri="{9D8B030D-6E8A-4147-A177-3AD203B41FA5}">
                      <a16:colId xmlns:a16="http://schemas.microsoft.com/office/drawing/2014/main" val="2662381710"/>
                    </a:ext>
                  </a:extLst>
                </a:gridCol>
                <a:gridCol w="720000">
                  <a:extLst>
                    <a:ext uri="{9D8B030D-6E8A-4147-A177-3AD203B41FA5}">
                      <a16:colId xmlns:a16="http://schemas.microsoft.com/office/drawing/2014/main" val="118902926"/>
                    </a:ext>
                  </a:extLst>
                </a:gridCol>
                <a:gridCol w="720000">
                  <a:extLst>
                    <a:ext uri="{9D8B030D-6E8A-4147-A177-3AD203B41FA5}">
                      <a16:colId xmlns:a16="http://schemas.microsoft.com/office/drawing/2014/main" val="74950607"/>
                    </a:ext>
                  </a:extLst>
                </a:gridCol>
                <a:gridCol w="720000">
                  <a:extLst>
                    <a:ext uri="{9D8B030D-6E8A-4147-A177-3AD203B41FA5}">
                      <a16:colId xmlns:a16="http://schemas.microsoft.com/office/drawing/2014/main" val="2125264936"/>
                    </a:ext>
                  </a:extLst>
                </a:gridCol>
              </a:tblGrid>
              <a:tr h="327273">
                <a:tc>
                  <a:txBody>
                    <a:bodyPr/>
                    <a:lstStyle/>
                    <a:p>
                      <a:pPr algn="ctr"/>
                      <a:r>
                        <a:rPr lang="en-US" altLang="zh-CN" sz="1600"/>
                        <a:t>category</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a:t>action type</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a:t>Acc</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a:t>Jac</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a:t>F1</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3323231"/>
                  </a:ext>
                </a:extLst>
              </a:tr>
              <a:tr h="272727">
                <a:tc rowSpan="4">
                  <a:txBody>
                    <a:bodyPr/>
                    <a:lstStyle/>
                    <a:p>
                      <a:pPr algn="ctr"/>
                      <a:r>
                        <a:rPr lang="en-US" altLang="zh-CN" sz="1400"/>
                        <a:t>communicative</a:t>
                      </a:r>
                      <a:endParaRPr lang="zh-CN" altLang="en-US" sz="1400"/>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200"/>
                        <a:t>looking into phone</a:t>
                      </a:r>
                      <a:endParaRPr lang="zh-CN" altLang="en-US" sz="1200"/>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4359901"/>
                  </a:ext>
                </a:extLst>
              </a:tr>
              <a:tr h="272727">
                <a:tc vMerge="1">
                  <a:txBody>
                    <a:bodyPr/>
                    <a:lstStyle/>
                    <a:p>
                      <a:pPr algn="ctr"/>
                      <a:endParaRPr lang="zh-CN" altLang="en-US" sz="1400"/>
                    </a:p>
                  </a:txBody>
                  <a:tcPr anchor="ctr"/>
                </a:tc>
                <a:tc>
                  <a:txBody>
                    <a:bodyPr/>
                    <a:lstStyle/>
                    <a:p>
                      <a:pPr algn="ctr"/>
                      <a:r>
                        <a:rPr lang="en-US" altLang="zh-CN" sz="1200"/>
                        <a:t>talking in group</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733092146"/>
                  </a:ext>
                </a:extLst>
              </a:tr>
              <a:tr h="272727">
                <a:tc vMerge="1">
                  <a:txBody>
                    <a:bodyPr/>
                    <a:lstStyle/>
                    <a:p>
                      <a:pPr algn="ctr"/>
                      <a:endParaRPr lang="zh-CN" altLang="en-US" sz="1400"/>
                    </a:p>
                  </a:txBody>
                  <a:tcPr anchor="ctr"/>
                </a:tc>
                <a:tc>
                  <a:txBody>
                    <a:bodyPr/>
                    <a:lstStyle/>
                    <a:p>
                      <a:pPr algn="ctr"/>
                      <a:r>
                        <a:rPr lang="en-US" altLang="zh-CN" sz="1200"/>
                        <a:t>talking on phone</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4000054260"/>
                  </a:ext>
                </a:extLst>
              </a:tr>
              <a:tr h="272727">
                <a:tc vMerge="1">
                  <a:txBody>
                    <a:bodyPr/>
                    <a:lstStyle/>
                    <a:p>
                      <a:pPr algn="ctr"/>
                      <a:endParaRPr lang="zh-CN" altLang="en-US" sz="1400"/>
                    </a:p>
                  </a:txBody>
                  <a:tcPr anchor="ctr"/>
                </a:tc>
                <a:tc>
                  <a:txBody>
                    <a:bodyPr/>
                    <a:lstStyle/>
                    <a:p>
                      <a:pPr algn="ctr"/>
                      <a:r>
                        <a:rPr lang="en-US" altLang="zh-CN" sz="1200" b="1"/>
                        <a:t>none of the above</a:t>
                      </a:r>
                      <a:endParaRPr lang="zh-CN" altLang="en-US" sz="1200" b="1"/>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c>
                  <a:txBody>
                    <a:bodyPr/>
                    <a:lstStyle/>
                    <a:p>
                      <a:pPr algn="ctr"/>
                      <a:endParaRPr lang="zh-CN" altLang="en-US" sz="1200" b="1"/>
                    </a:p>
                  </a:txBody>
                  <a:tcPr anchor="ctr">
                    <a:lnB w="12700" cap="flat" cmpd="sng" algn="ctr">
                      <a:solidFill>
                        <a:schemeClr val="tx1"/>
                      </a:solidFill>
                      <a:prstDash val="solid"/>
                      <a:round/>
                      <a:headEnd type="none" w="med" len="med"/>
                      <a:tailEnd type="none" w="med" len="med"/>
                    </a:lnB>
                    <a:noFill/>
                  </a:tcPr>
                </a:tc>
                <a:tc>
                  <a:txBody>
                    <a:bodyPr/>
                    <a:lstStyle/>
                    <a:p>
                      <a:pPr algn="ctr"/>
                      <a:endParaRPr lang="zh-CN" altLang="en-US" sz="1200" b="1"/>
                    </a:p>
                  </a:txBody>
                  <a:tcPr anchor="ctr">
                    <a:lnB w="12700" cap="flat" cmpd="sng" algn="ctr">
                      <a:solidFill>
                        <a:schemeClr val="tx1"/>
                      </a:solidFill>
                      <a:prstDash val="solid"/>
                      <a:round/>
                      <a:headEnd type="none" w="med" len="med"/>
                      <a:tailEnd type="none" w="med" len="med"/>
                    </a:lnB>
                    <a:noFill/>
                  </a:tcPr>
                </a:tc>
                <a:tc>
                  <a:txBody>
                    <a:bodyPr/>
                    <a:lstStyle/>
                    <a:p>
                      <a:pPr algn="ctr"/>
                      <a:endParaRPr lang="zh-CN" altLang="en-US" sz="1200" b="1"/>
                    </a:p>
                  </a:txBody>
                  <a:tcPr anchor="ct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97617793"/>
                  </a:ext>
                </a:extLst>
              </a:tr>
              <a:tr h="272727">
                <a:tc rowSpan="7">
                  <a:txBody>
                    <a:bodyPr/>
                    <a:lstStyle/>
                    <a:p>
                      <a:pPr algn="ctr"/>
                      <a:r>
                        <a:rPr lang="en-US" altLang="zh-CN" sz="1400"/>
                        <a:t>complex</a:t>
                      </a:r>
                    </a:p>
                    <a:p>
                      <a:pPr algn="ctr"/>
                      <a:r>
                        <a:rPr lang="en-US" altLang="zh-CN" sz="1400"/>
                        <a:t>context</a:t>
                      </a:r>
                      <a:endParaRPr lang="zh-CN" altLang="en-US" sz="1400"/>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200"/>
                        <a:t>getting in 4 wv</a:t>
                      </a:r>
                      <a:endParaRPr lang="zh-CN" altLang="en-US" sz="1200"/>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827620273"/>
                  </a:ext>
                </a:extLst>
              </a:tr>
              <a:tr h="272727">
                <a:tc vMerge="1">
                  <a:txBody>
                    <a:bodyPr/>
                    <a:lstStyle/>
                    <a:p>
                      <a:pPr algn="ctr"/>
                      <a:endParaRPr lang="zh-CN" altLang="en-US" sz="1400"/>
                    </a:p>
                  </a:txBody>
                  <a:tcPr anchor="ctr"/>
                </a:tc>
                <a:tc>
                  <a:txBody>
                    <a:bodyPr/>
                    <a:lstStyle/>
                    <a:p>
                      <a:pPr algn="ctr"/>
                      <a:r>
                        <a:rPr lang="en-US" altLang="zh-CN" sz="1200"/>
                        <a:t>getting off 2 wv</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3316859097"/>
                  </a:ext>
                </a:extLst>
              </a:tr>
              <a:tr h="272727">
                <a:tc vMerge="1">
                  <a:txBody>
                    <a:bodyPr/>
                    <a:lstStyle/>
                    <a:p>
                      <a:pPr algn="ctr"/>
                      <a:endParaRPr lang="zh-CN" altLang="en-US" sz="1400"/>
                    </a:p>
                  </a:txBody>
                  <a:tcPr anchor="ctr"/>
                </a:tc>
                <a:tc>
                  <a:txBody>
                    <a:bodyPr/>
                    <a:lstStyle/>
                    <a:p>
                      <a:pPr algn="ctr"/>
                      <a:r>
                        <a:rPr lang="en-US" altLang="zh-CN" sz="1200"/>
                        <a:t>getting on 2 wv</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1890634504"/>
                  </a:ext>
                </a:extLst>
              </a:tr>
              <a:tr h="272727">
                <a:tc vMerge="1">
                  <a:txBody>
                    <a:bodyPr/>
                    <a:lstStyle/>
                    <a:p>
                      <a:pPr algn="ctr"/>
                      <a:endParaRPr lang="zh-CN" altLang="en-US" sz="1400"/>
                    </a:p>
                  </a:txBody>
                  <a:tcPr anchor="ctr"/>
                </a:tc>
                <a:tc>
                  <a:txBody>
                    <a:bodyPr/>
                    <a:lstStyle/>
                    <a:p>
                      <a:pPr algn="ctr"/>
                      <a:r>
                        <a:rPr lang="en-US" altLang="zh-CN" sz="1200"/>
                        <a:t>getting out of 4 wv</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3303595665"/>
                  </a:ext>
                </a:extLst>
              </a:tr>
              <a:tr h="272727">
                <a:tc vMerge="1">
                  <a:txBody>
                    <a:bodyPr/>
                    <a:lstStyle/>
                    <a:p>
                      <a:pPr algn="ctr"/>
                      <a:endParaRPr lang="zh-CN" altLang="en-US" sz="1400"/>
                    </a:p>
                  </a:txBody>
                  <a:tcPr anchor="ctr"/>
                </a:tc>
                <a:tc>
                  <a:txBody>
                    <a:bodyPr/>
                    <a:lstStyle/>
                    <a:p>
                      <a:pPr algn="ctr"/>
                      <a:r>
                        <a:rPr lang="en-US" altLang="zh-CN" sz="1200"/>
                        <a:t>loading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2852867403"/>
                  </a:ext>
                </a:extLst>
              </a:tr>
              <a:tr h="272727">
                <a:tc vMerge="1">
                  <a:txBody>
                    <a:bodyPr/>
                    <a:lstStyle/>
                    <a:p>
                      <a:pPr algn="ctr"/>
                      <a:endParaRPr lang="zh-CN" altLang="en-US" sz="1400"/>
                    </a:p>
                  </a:txBody>
                  <a:tcPr anchor="ctr"/>
                </a:tc>
                <a:tc>
                  <a:txBody>
                    <a:bodyPr/>
                    <a:lstStyle/>
                    <a:p>
                      <a:pPr algn="ctr"/>
                      <a:r>
                        <a:rPr lang="en-US" altLang="zh-CN" sz="1200"/>
                        <a:t>unloading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2618137619"/>
                  </a:ext>
                </a:extLst>
              </a:tr>
              <a:tr h="272727">
                <a:tc vMerge="1">
                  <a:txBody>
                    <a:bodyPr/>
                    <a:lstStyle/>
                    <a:p>
                      <a:pPr algn="ctr"/>
                      <a:endParaRPr lang="zh-CN" altLang="en-US" sz="1400"/>
                    </a:p>
                  </a:txBody>
                  <a:tcPr anchor="ctr"/>
                </a:tc>
                <a:tc>
                  <a:txBody>
                    <a:bodyPr/>
                    <a:lstStyle/>
                    <a:p>
                      <a:pPr algn="ctr"/>
                      <a:r>
                        <a:rPr lang="en-US" altLang="zh-CN" sz="1200"/>
                        <a:t>none of the above</a:t>
                      </a:r>
                      <a:endParaRPr lang="zh-CN" altLang="en-US" sz="1200"/>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83295994"/>
                  </a:ext>
                </a:extLst>
              </a:tr>
              <a:tr h="272727">
                <a:tc rowSpan="8">
                  <a:txBody>
                    <a:bodyPr/>
                    <a:lstStyle/>
                    <a:p>
                      <a:pPr algn="ctr"/>
                      <a:r>
                        <a:rPr lang="en-US" altLang="zh-CN" sz="1400"/>
                        <a:t>atomic</a:t>
                      </a:r>
                      <a:endParaRPr lang="zh-CN" altLang="en-US" sz="1400"/>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200"/>
                        <a:t>bending</a:t>
                      </a:r>
                      <a:endParaRPr lang="zh-CN" altLang="en-US" sz="1200"/>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700888681"/>
                  </a:ext>
                </a:extLst>
              </a:tr>
              <a:tr h="272727">
                <a:tc vMerge="1">
                  <a:txBody>
                    <a:bodyPr/>
                    <a:lstStyle/>
                    <a:p>
                      <a:pPr algn="ctr"/>
                      <a:endParaRPr lang="zh-CN" altLang="en-US" sz="1200"/>
                    </a:p>
                  </a:txBody>
                  <a:tcPr anchor="ctr"/>
                </a:tc>
                <a:tc>
                  <a:txBody>
                    <a:bodyPr/>
                    <a:lstStyle/>
                    <a:p>
                      <a:pPr algn="ctr"/>
                      <a:r>
                        <a:rPr lang="en-US" altLang="zh-CN" sz="1200"/>
                        <a:t>jumping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1825113865"/>
                  </a:ext>
                </a:extLst>
              </a:tr>
              <a:tr h="272727">
                <a:tc vMerge="1">
                  <a:txBody>
                    <a:bodyPr/>
                    <a:lstStyle/>
                    <a:p>
                      <a:pPr algn="ctr"/>
                      <a:endParaRPr lang="zh-CN" altLang="en-US" sz="1200"/>
                    </a:p>
                  </a:txBody>
                  <a:tcPr anchor="ctr"/>
                </a:tc>
                <a:tc>
                  <a:txBody>
                    <a:bodyPr/>
                    <a:lstStyle/>
                    <a:p>
                      <a:pPr algn="ctr"/>
                      <a:r>
                        <a:rPr lang="en-US" altLang="zh-CN" sz="1200"/>
                        <a:t>laying down</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2565188356"/>
                  </a:ext>
                </a:extLst>
              </a:tr>
              <a:tr h="272727">
                <a:tc vMerge="1">
                  <a:txBody>
                    <a:bodyPr/>
                    <a:lstStyle/>
                    <a:p>
                      <a:pPr algn="ctr"/>
                      <a:endParaRPr lang="zh-CN" altLang="en-US" sz="1200"/>
                    </a:p>
                  </a:txBody>
                  <a:tcPr anchor="ctr"/>
                </a:tc>
                <a:tc>
                  <a:txBody>
                    <a:bodyPr/>
                    <a:lstStyle/>
                    <a:p>
                      <a:pPr algn="ctr"/>
                      <a:r>
                        <a:rPr lang="en-US" altLang="zh-CN" sz="1200"/>
                        <a:t>running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3257029106"/>
                  </a:ext>
                </a:extLst>
              </a:tr>
              <a:tr h="272727">
                <a:tc vMerge="1">
                  <a:txBody>
                    <a:bodyPr/>
                    <a:lstStyle/>
                    <a:p>
                      <a:pPr algn="ctr"/>
                      <a:endParaRPr lang="zh-CN" altLang="en-US" sz="1200"/>
                    </a:p>
                  </a:txBody>
                  <a:tcPr anchor="ctr"/>
                </a:tc>
                <a:tc>
                  <a:txBody>
                    <a:bodyPr/>
                    <a:lstStyle/>
                    <a:p>
                      <a:pPr algn="ctr"/>
                      <a:r>
                        <a:rPr lang="en-US" altLang="zh-CN" sz="1200"/>
                        <a:t>sitting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3073403220"/>
                  </a:ext>
                </a:extLst>
              </a:tr>
              <a:tr h="272727">
                <a:tc vMerge="1">
                  <a:txBody>
                    <a:bodyPr/>
                    <a:lstStyle/>
                    <a:p>
                      <a:pPr algn="ctr"/>
                      <a:endParaRPr lang="zh-CN" altLang="en-US" sz="1200"/>
                    </a:p>
                  </a:txBody>
                  <a:tcPr anchor="ctr"/>
                </a:tc>
                <a:tc>
                  <a:txBody>
                    <a:bodyPr/>
                    <a:lstStyle/>
                    <a:p>
                      <a:pPr algn="ctr"/>
                      <a:r>
                        <a:rPr lang="en-US" altLang="zh-CN" sz="1200"/>
                        <a:t>squatting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3550118575"/>
                  </a:ext>
                </a:extLst>
              </a:tr>
              <a:tr h="272727">
                <a:tc vMerge="1">
                  <a:txBody>
                    <a:bodyPr/>
                    <a:lstStyle/>
                    <a:p>
                      <a:pPr algn="ctr"/>
                      <a:endParaRPr lang="zh-CN" altLang="en-US" sz="1200"/>
                    </a:p>
                  </a:txBody>
                  <a:tcPr anchor="ctr"/>
                </a:tc>
                <a:tc>
                  <a:txBody>
                    <a:bodyPr/>
                    <a:lstStyle/>
                    <a:p>
                      <a:pPr algn="ctr"/>
                      <a:r>
                        <a:rPr lang="en-US" altLang="zh-CN" sz="1200"/>
                        <a:t>standing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2508080622"/>
                  </a:ext>
                </a:extLst>
              </a:tr>
              <a:tr h="272727">
                <a:tc vMerge="1">
                  <a:txBody>
                    <a:bodyPr/>
                    <a:lstStyle/>
                    <a:p>
                      <a:pPr algn="ctr"/>
                      <a:endParaRPr lang="zh-CN" altLang="en-US" sz="1200"/>
                    </a:p>
                  </a:txBody>
                  <a:tcPr anchor="ctr"/>
                </a:tc>
                <a:tc>
                  <a:txBody>
                    <a:bodyPr/>
                    <a:lstStyle/>
                    <a:p>
                      <a:pPr algn="ctr"/>
                      <a:r>
                        <a:rPr lang="en-US" altLang="zh-CN" sz="1200"/>
                        <a:t>walking</a:t>
                      </a:r>
                      <a:endParaRPr lang="zh-CN" altLang="en-US" sz="1200"/>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92064223"/>
                  </a:ext>
                </a:extLst>
              </a:tr>
            </a:tbl>
          </a:graphicData>
        </a:graphic>
      </p:graphicFrame>
      <p:graphicFrame>
        <p:nvGraphicFramePr>
          <p:cNvPr id="9" name="Table 6">
            <a:extLst>
              <a:ext uri="{FF2B5EF4-FFF2-40B4-BE49-F238E27FC236}">
                <a16:creationId xmlns:a16="http://schemas.microsoft.com/office/drawing/2014/main" id="{8308FEE2-E43A-4A9E-8C07-CBA4DEFDC15A}"/>
              </a:ext>
            </a:extLst>
          </p:cNvPr>
          <p:cNvGraphicFramePr>
            <a:graphicFrameLocks noGrp="1"/>
          </p:cNvGraphicFramePr>
          <p:nvPr>
            <p:extLst>
              <p:ext uri="{D42A27DB-BD31-4B8C-83A1-F6EECF244321}">
                <p14:modId xmlns:p14="http://schemas.microsoft.com/office/powerpoint/2010/main" val="4035850654"/>
              </p:ext>
            </p:extLst>
          </p:nvPr>
        </p:nvGraphicFramePr>
        <p:xfrm>
          <a:off x="6095999" y="808990"/>
          <a:ext cx="5179030" cy="5303520"/>
        </p:xfrm>
        <a:graphic>
          <a:graphicData uri="http://schemas.openxmlformats.org/drawingml/2006/table">
            <a:tbl>
              <a:tblPr firstRow="1" bandRow="1">
                <a:tableStyleId>{C083E6E3-FA7D-4D7B-A595-EF9225AFEA82}</a:tableStyleId>
              </a:tblPr>
              <a:tblGrid>
                <a:gridCol w="1273099">
                  <a:extLst>
                    <a:ext uri="{9D8B030D-6E8A-4147-A177-3AD203B41FA5}">
                      <a16:colId xmlns:a16="http://schemas.microsoft.com/office/drawing/2014/main" val="3883175739"/>
                    </a:ext>
                  </a:extLst>
                </a:gridCol>
                <a:gridCol w="1745931">
                  <a:extLst>
                    <a:ext uri="{9D8B030D-6E8A-4147-A177-3AD203B41FA5}">
                      <a16:colId xmlns:a16="http://schemas.microsoft.com/office/drawing/2014/main" val="2662381710"/>
                    </a:ext>
                  </a:extLst>
                </a:gridCol>
                <a:gridCol w="720000">
                  <a:extLst>
                    <a:ext uri="{9D8B030D-6E8A-4147-A177-3AD203B41FA5}">
                      <a16:colId xmlns:a16="http://schemas.microsoft.com/office/drawing/2014/main" val="118902926"/>
                    </a:ext>
                  </a:extLst>
                </a:gridCol>
                <a:gridCol w="720000">
                  <a:extLst>
                    <a:ext uri="{9D8B030D-6E8A-4147-A177-3AD203B41FA5}">
                      <a16:colId xmlns:a16="http://schemas.microsoft.com/office/drawing/2014/main" val="3822751661"/>
                    </a:ext>
                  </a:extLst>
                </a:gridCol>
                <a:gridCol w="720000">
                  <a:extLst>
                    <a:ext uri="{9D8B030D-6E8A-4147-A177-3AD203B41FA5}">
                      <a16:colId xmlns:a16="http://schemas.microsoft.com/office/drawing/2014/main" val="3628299465"/>
                    </a:ext>
                  </a:extLst>
                </a:gridCol>
              </a:tblGrid>
              <a:tr h="267060">
                <a:tc>
                  <a:txBody>
                    <a:bodyPr/>
                    <a:lstStyle/>
                    <a:p>
                      <a:pPr algn="ctr"/>
                      <a:r>
                        <a:rPr lang="en-US" altLang="zh-CN" sz="1600"/>
                        <a:t>category</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a:t>action type</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a:t>Acc</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a:t>Jac</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a:t>F1</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3323231"/>
                  </a:ext>
                </a:extLst>
              </a:tr>
              <a:tr h="242782">
                <a:tc>
                  <a:txBody>
                    <a:bodyPr/>
                    <a:lstStyle/>
                    <a:p>
                      <a:pPr algn="ctr"/>
                      <a:r>
                        <a:rPr lang="en-US" altLang="zh-CN" sz="1400"/>
                        <a:t>atomic</a:t>
                      </a:r>
                      <a:endParaRPr lang="zh-CN" altLang="en-US" sz="1400"/>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200"/>
                        <a:t>none of the above</a:t>
                      </a:r>
                      <a:endParaRPr lang="zh-CN" altLang="en-US" sz="1200"/>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4359901"/>
                  </a:ext>
                </a:extLst>
              </a:tr>
              <a:tr h="218504">
                <a:tc rowSpan="13">
                  <a:txBody>
                    <a:bodyPr/>
                    <a:lstStyle/>
                    <a:p>
                      <a:pPr algn="ctr"/>
                      <a:r>
                        <a:rPr lang="en-US" altLang="zh-CN" sz="1400"/>
                        <a:t>simple context</a:t>
                      </a:r>
                      <a:endParaRPr lang="zh-CN" altLang="en-US" sz="1400"/>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200"/>
                        <a:t>biking</a:t>
                      </a:r>
                      <a:endParaRPr lang="zh-CN" altLang="en-US" sz="1200"/>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733092146"/>
                  </a:ext>
                </a:extLst>
              </a:tr>
              <a:tr h="218504">
                <a:tc vMerge="1">
                  <a:txBody>
                    <a:bodyPr/>
                    <a:lstStyle/>
                    <a:p>
                      <a:pPr algn="ctr"/>
                      <a:endParaRPr lang="zh-CN" altLang="en-US" sz="1200"/>
                    </a:p>
                  </a:txBody>
                  <a:tcPr anchor="ctr"/>
                </a:tc>
                <a:tc>
                  <a:txBody>
                    <a:bodyPr/>
                    <a:lstStyle/>
                    <a:p>
                      <a:pPr algn="ctr"/>
                      <a:r>
                        <a:rPr lang="en-US" altLang="zh-CN" sz="1200"/>
                        <a:t>cleaning an object</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4000054260"/>
                  </a:ext>
                </a:extLst>
              </a:tr>
              <a:tr h="218504">
                <a:tc vMerge="1">
                  <a:txBody>
                    <a:bodyPr/>
                    <a:lstStyle/>
                    <a:p>
                      <a:pPr algn="ctr"/>
                      <a:endParaRPr lang="zh-CN" altLang="en-US" sz="1200"/>
                    </a:p>
                  </a:txBody>
                  <a:tcPr anchor="ctr"/>
                </a:tc>
                <a:tc>
                  <a:txBody>
                    <a:bodyPr/>
                    <a:lstStyle/>
                    <a:p>
                      <a:pPr algn="ctr"/>
                      <a:r>
                        <a:rPr lang="en-US" altLang="zh-CN" sz="1200"/>
                        <a:t>closing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3797617793"/>
                  </a:ext>
                </a:extLst>
              </a:tr>
              <a:tr h="218504">
                <a:tc vMerge="1">
                  <a:txBody>
                    <a:bodyPr/>
                    <a:lstStyle/>
                    <a:p>
                      <a:pPr algn="ctr"/>
                      <a:endParaRPr lang="zh-CN" altLang="en-US" sz="1200"/>
                    </a:p>
                  </a:txBody>
                  <a:tcPr anchor="ctr"/>
                </a:tc>
                <a:tc>
                  <a:txBody>
                    <a:bodyPr/>
                    <a:lstStyle/>
                    <a:p>
                      <a:pPr algn="ctr"/>
                      <a:r>
                        <a:rPr lang="en-US" altLang="zh-CN" sz="1200"/>
                        <a:t>crossing legally</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1827620273"/>
                  </a:ext>
                </a:extLst>
              </a:tr>
              <a:tr h="218504">
                <a:tc vMerge="1">
                  <a:txBody>
                    <a:bodyPr/>
                    <a:lstStyle/>
                    <a:p>
                      <a:pPr algn="ctr"/>
                      <a:endParaRPr lang="zh-CN" altLang="en-US" sz="1200"/>
                    </a:p>
                  </a:txBody>
                  <a:tcPr anchor="ctr"/>
                </a:tc>
                <a:tc>
                  <a:txBody>
                    <a:bodyPr/>
                    <a:lstStyle/>
                    <a:p>
                      <a:pPr algn="ctr"/>
                      <a:r>
                        <a:rPr lang="en-US" altLang="zh-CN" sz="1200"/>
                        <a:t>entering a building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3316859097"/>
                  </a:ext>
                </a:extLst>
              </a:tr>
              <a:tr h="218504">
                <a:tc vMerge="1">
                  <a:txBody>
                    <a:bodyPr/>
                    <a:lstStyle/>
                    <a:p>
                      <a:pPr algn="ctr"/>
                      <a:endParaRPr lang="zh-CN" altLang="en-US" sz="1200"/>
                    </a:p>
                  </a:txBody>
                  <a:tcPr anchor="ctr"/>
                </a:tc>
                <a:tc>
                  <a:txBody>
                    <a:bodyPr/>
                    <a:lstStyle/>
                    <a:p>
                      <a:pPr algn="ctr"/>
                      <a:r>
                        <a:rPr lang="en-US" altLang="zh-CN" sz="1200"/>
                        <a:t>exiting a building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1890634504"/>
                  </a:ext>
                </a:extLst>
              </a:tr>
              <a:tr h="218504">
                <a:tc vMerge="1">
                  <a:txBody>
                    <a:bodyPr/>
                    <a:lstStyle/>
                    <a:p>
                      <a:pPr algn="ctr"/>
                      <a:endParaRPr lang="zh-CN" altLang="en-US" sz="1200"/>
                    </a:p>
                  </a:txBody>
                  <a:tcPr anchor="ctr"/>
                </a:tc>
                <a:tc>
                  <a:txBody>
                    <a:bodyPr/>
                    <a:lstStyle/>
                    <a:p>
                      <a:pPr algn="ctr"/>
                      <a:r>
                        <a:rPr lang="en-US" altLang="zh-CN" sz="1200"/>
                        <a:t>crossing illegally</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3303595665"/>
                  </a:ext>
                </a:extLst>
              </a:tr>
              <a:tr h="218504">
                <a:tc vMerge="1">
                  <a:txBody>
                    <a:bodyPr/>
                    <a:lstStyle/>
                    <a:p>
                      <a:pPr algn="ctr"/>
                      <a:endParaRPr lang="zh-CN" altLang="en-US" sz="1200"/>
                    </a:p>
                  </a:txBody>
                  <a:tcPr anchor="ctr"/>
                </a:tc>
                <a:tc>
                  <a:txBody>
                    <a:bodyPr/>
                    <a:lstStyle/>
                    <a:p>
                      <a:pPr algn="ctr"/>
                      <a:r>
                        <a:rPr lang="en-US" altLang="zh-CN" sz="1200"/>
                        <a:t>motorcycling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2852867403"/>
                  </a:ext>
                </a:extLst>
              </a:tr>
              <a:tr h="218504">
                <a:tc vMerge="1">
                  <a:txBody>
                    <a:bodyPr/>
                    <a:lstStyle/>
                    <a:p>
                      <a:pPr algn="ctr"/>
                      <a:endParaRPr lang="zh-CN" altLang="en-US" sz="1200"/>
                    </a:p>
                  </a:txBody>
                  <a:tcPr anchor="ctr"/>
                </a:tc>
                <a:tc>
                  <a:txBody>
                    <a:bodyPr/>
                    <a:lstStyle/>
                    <a:p>
                      <a:pPr algn="ctr"/>
                      <a:r>
                        <a:rPr lang="en-US" altLang="zh-CN" sz="1200"/>
                        <a:t>opening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2618137619"/>
                  </a:ext>
                </a:extLst>
              </a:tr>
              <a:tr h="218504">
                <a:tc vMerge="1">
                  <a:txBody>
                    <a:bodyPr/>
                    <a:lstStyle/>
                    <a:p>
                      <a:pPr algn="ctr"/>
                      <a:endParaRPr lang="zh-CN" altLang="en-US" sz="1200"/>
                    </a:p>
                  </a:txBody>
                  <a:tcPr anchor="ctr"/>
                </a:tc>
                <a:tc>
                  <a:txBody>
                    <a:bodyPr/>
                    <a:lstStyle/>
                    <a:p>
                      <a:pPr algn="ctr"/>
                      <a:r>
                        <a:rPr lang="en-US" altLang="zh-CN" sz="1200"/>
                        <a:t>waiting to cross</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3883295994"/>
                  </a:ext>
                </a:extLst>
              </a:tr>
              <a:tr h="218504">
                <a:tc vMerge="1">
                  <a:txBody>
                    <a:bodyPr/>
                    <a:lstStyle/>
                    <a:p>
                      <a:pPr algn="ctr"/>
                      <a:endParaRPr lang="zh-CN" altLang="en-US" sz="1200"/>
                    </a:p>
                  </a:txBody>
                  <a:tcPr anchor="ctr"/>
                </a:tc>
                <a:tc>
                  <a:txBody>
                    <a:bodyPr/>
                    <a:lstStyle/>
                    <a:p>
                      <a:pPr algn="ctr"/>
                      <a:r>
                        <a:rPr lang="en-US" altLang="zh-CN" sz="1200"/>
                        <a:t>walking on the side</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1700888681"/>
                  </a:ext>
                </a:extLst>
              </a:tr>
              <a:tr h="218504">
                <a:tc vMerge="1">
                  <a:txBody>
                    <a:bodyPr/>
                    <a:lstStyle/>
                    <a:p>
                      <a:pPr algn="ctr"/>
                      <a:endParaRPr lang="zh-CN" altLang="en-US" sz="1200"/>
                    </a:p>
                  </a:txBody>
                  <a:tcPr anchor="ctr"/>
                </a:tc>
                <a:tc>
                  <a:txBody>
                    <a:bodyPr/>
                    <a:lstStyle/>
                    <a:p>
                      <a:pPr algn="ctr"/>
                      <a:r>
                        <a:rPr lang="en-US" altLang="zh-CN" sz="1200"/>
                        <a:t>walking on the road</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1825113865"/>
                  </a:ext>
                </a:extLst>
              </a:tr>
              <a:tr h="218504">
                <a:tc vMerge="1">
                  <a:txBody>
                    <a:bodyPr/>
                    <a:lstStyle/>
                    <a:p>
                      <a:pPr algn="ctr"/>
                      <a:endParaRPr lang="zh-CN" altLang="en-US" sz="1200"/>
                    </a:p>
                  </a:txBody>
                  <a:tcPr anchor="ctr"/>
                </a:tc>
                <a:tc>
                  <a:txBody>
                    <a:bodyPr/>
                    <a:lstStyle/>
                    <a:p>
                      <a:pPr algn="ctr"/>
                      <a:r>
                        <a:rPr lang="en-US" altLang="zh-CN" sz="1200"/>
                        <a:t>none of the above</a:t>
                      </a:r>
                      <a:endParaRPr lang="zh-CN" altLang="en-US" sz="1200"/>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65188356"/>
                  </a:ext>
                </a:extLst>
              </a:tr>
              <a:tr h="218504">
                <a:tc rowSpan="4">
                  <a:txBody>
                    <a:bodyPr/>
                    <a:lstStyle/>
                    <a:p>
                      <a:pPr algn="ctr"/>
                      <a:r>
                        <a:rPr lang="en-US" altLang="zh-CN" sz="1400"/>
                        <a:t>transporting</a:t>
                      </a:r>
                      <a:endParaRPr lang="zh-CN" altLang="en-US" sz="1400"/>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200"/>
                        <a:t>carrying</a:t>
                      </a:r>
                      <a:endParaRPr lang="zh-CN" altLang="en-US" sz="1200"/>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endParaRPr lang="zh-CN" altLang="en-US" sz="1200"/>
                    </a:p>
                  </a:txBody>
                  <a:tcPr anchor="ct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257029106"/>
                  </a:ext>
                </a:extLst>
              </a:tr>
              <a:tr h="218504">
                <a:tc vMerge="1">
                  <a:txBody>
                    <a:bodyPr/>
                    <a:lstStyle/>
                    <a:p>
                      <a:pPr algn="ctr"/>
                      <a:endParaRPr lang="zh-CN" altLang="en-US" sz="1200"/>
                    </a:p>
                  </a:txBody>
                  <a:tcPr anchor="ctr"/>
                </a:tc>
                <a:tc>
                  <a:txBody>
                    <a:bodyPr/>
                    <a:lstStyle/>
                    <a:p>
                      <a:pPr algn="ctr"/>
                      <a:r>
                        <a:rPr lang="en-US" altLang="zh-CN" sz="1200"/>
                        <a:t>pulling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3073403220"/>
                  </a:ext>
                </a:extLst>
              </a:tr>
              <a:tr h="218504">
                <a:tc vMerge="1">
                  <a:txBody>
                    <a:bodyPr/>
                    <a:lstStyle/>
                    <a:p>
                      <a:pPr algn="ctr"/>
                      <a:endParaRPr lang="zh-CN" altLang="en-US" sz="1200"/>
                    </a:p>
                  </a:txBody>
                  <a:tcPr anchor="ctr"/>
                </a:tc>
                <a:tc>
                  <a:txBody>
                    <a:bodyPr/>
                    <a:lstStyle/>
                    <a:p>
                      <a:pPr algn="ctr"/>
                      <a:r>
                        <a:rPr lang="en-US" altLang="zh-CN" sz="1200"/>
                        <a:t>pushing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tc>
                  <a:txBody>
                    <a:bodyPr/>
                    <a:lstStyle/>
                    <a:p>
                      <a:pPr algn="ctr"/>
                      <a:endParaRPr lang="zh-CN" altLang="en-US" sz="1200"/>
                    </a:p>
                  </a:txBody>
                  <a:tcPr anchor="ctr">
                    <a:noFill/>
                  </a:tcPr>
                </a:tc>
                <a:extLst>
                  <a:ext uri="{0D108BD9-81ED-4DB2-BD59-A6C34878D82A}">
                    <a16:rowId xmlns:a16="http://schemas.microsoft.com/office/drawing/2014/main" val="3550118575"/>
                  </a:ext>
                </a:extLst>
              </a:tr>
              <a:tr h="218504">
                <a:tc vMerge="1">
                  <a:txBody>
                    <a:bodyPr/>
                    <a:lstStyle/>
                    <a:p>
                      <a:pPr algn="ctr"/>
                      <a:endParaRPr lang="zh-CN" altLang="en-US" sz="1200"/>
                    </a:p>
                  </a:txBody>
                  <a:tcPr anchor="ctr"/>
                </a:tc>
                <a:tc>
                  <a:txBody>
                    <a:bodyPr/>
                    <a:lstStyle/>
                    <a:p>
                      <a:pPr algn="ctr"/>
                      <a:r>
                        <a:rPr lang="en-US" altLang="zh-CN" sz="1200"/>
                        <a:t>none of the above</a:t>
                      </a:r>
                      <a:endParaRPr lang="zh-CN" altLang="en-US" sz="1200"/>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tc>
                  <a:txBody>
                    <a:bodyPr/>
                    <a:lstStyle/>
                    <a:p>
                      <a:pPr algn="ctr"/>
                      <a:endParaRPr lang="zh-CN" altLang="en-US" sz="1200"/>
                    </a:p>
                  </a:txBody>
                  <a:tcPr anchor="ct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08080622"/>
                  </a:ext>
                </a:extLst>
              </a:tr>
            </a:tbl>
          </a:graphicData>
        </a:graphic>
      </p:graphicFrame>
    </p:spTree>
    <p:extLst>
      <p:ext uri="{BB962C8B-B14F-4D97-AF65-F5344CB8AC3E}">
        <p14:creationId xmlns:p14="http://schemas.microsoft.com/office/powerpoint/2010/main" val="17185721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10E44-9426-4AEE-A0E5-08494FFC04DD}"/>
              </a:ext>
            </a:extLst>
          </p:cNvPr>
          <p:cNvSpPr>
            <a:spLocks noGrp="1"/>
          </p:cNvSpPr>
          <p:nvPr>
            <p:ph type="title"/>
          </p:nvPr>
        </p:nvSpPr>
        <p:spPr/>
        <p:txBody>
          <a:bodyPr/>
          <a:lstStyle/>
          <a:p>
            <a:endParaRPr lang="zh-CN" altLang="en-US"/>
          </a:p>
        </p:txBody>
      </p:sp>
      <p:sp>
        <p:nvSpPr>
          <p:cNvPr id="3" name="Date Placeholder 2">
            <a:extLst>
              <a:ext uri="{FF2B5EF4-FFF2-40B4-BE49-F238E27FC236}">
                <a16:creationId xmlns:a16="http://schemas.microsoft.com/office/drawing/2014/main" id="{F146B366-C8D7-4EED-8994-5595D7E32EF4}"/>
              </a:ext>
            </a:extLst>
          </p:cNvPr>
          <p:cNvSpPr>
            <a:spLocks noGrp="1"/>
          </p:cNvSpPr>
          <p:nvPr>
            <p:ph type="dt" sz="half" idx="10"/>
          </p:nvPr>
        </p:nvSpPr>
        <p:spPr/>
        <p:txBody>
          <a:bodyPr/>
          <a:lstStyle/>
          <a:p>
            <a:fld id="{40B208D0-5C56-4CC0-905E-2BB4A5101381}" type="datetime4">
              <a:rPr lang="en-US" altLang="zh-CN" smtClean="0"/>
              <a:t>November 8, 2021</a:t>
            </a:fld>
            <a:endParaRPr lang="zh-CN" altLang="en-US"/>
          </a:p>
        </p:txBody>
      </p:sp>
      <p:sp>
        <p:nvSpPr>
          <p:cNvPr id="4" name="Footer Placeholder 3">
            <a:extLst>
              <a:ext uri="{FF2B5EF4-FFF2-40B4-BE49-F238E27FC236}">
                <a16:creationId xmlns:a16="http://schemas.microsoft.com/office/drawing/2014/main" id="{A79BBB1A-4C3D-497D-BB3D-C15D724ECE27}"/>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5" name="Slide Number Placeholder 4">
            <a:extLst>
              <a:ext uri="{FF2B5EF4-FFF2-40B4-BE49-F238E27FC236}">
                <a16:creationId xmlns:a16="http://schemas.microsoft.com/office/drawing/2014/main" id="{7F42902B-FE30-4EF9-82FA-707851778ADC}"/>
              </a:ext>
            </a:extLst>
          </p:cNvPr>
          <p:cNvSpPr>
            <a:spLocks noGrp="1"/>
          </p:cNvSpPr>
          <p:nvPr>
            <p:ph type="sldNum" sz="quarter" idx="12"/>
          </p:nvPr>
        </p:nvSpPr>
        <p:spPr/>
        <p:txBody>
          <a:bodyPr/>
          <a:lstStyle/>
          <a:p>
            <a:fld id="{B6EE4CE8-67DD-4AAC-82D8-3F81517F6647}" type="slidenum">
              <a:rPr lang="zh-CN" altLang="en-US" smtClean="0"/>
              <a:pPr/>
              <a:t>15</a:t>
            </a:fld>
            <a:endParaRPr lang="zh-CN" altLang="en-US"/>
          </a:p>
        </p:txBody>
      </p:sp>
      <p:grpSp>
        <p:nvGrpSpPr>
          <p:cNvPr id="6" name="Group 5">
            <a:extLst>
              <a:ext uri="{FF2B5EF4-FFF2-40B4-BE49-F238E27FC236}">
                <a16:creationId xmlns:a16="http://schemas.microsoft.com/office/drawing/2014/main" id="{C6757C45-1099-45FE-B83E-7D102A1E4BA3}"/>
              </a:ext>
            </a:extLst>
          </p:cNvPr>
          <p:cNvGrpSpPr/>
          <p:nvPr/>
        </p:nvGrpSpPr>
        <p:grpSpPr>
          <a:xfrm>
            <a:off x="2502196" y="1588030"/>
            <a:ext cx="6866109" cy="3681939"/>
            <a:chOff x="202981" y="2276061"/>
            <a:chExt cx="6866109" cy="3681939"/>
          </a:xfrm>
        </p:grpSpPr>
        <p:sp>
          <p:nvSpPr>
            <p:cNvPr id="7" name="Rectangle 6">
              <a:extLst>
                <a:ext uri="{FF2B5EF4-FFF2-40B4-BE49-F238E27FC236}">
                  <a16:creationId xmlns:a16="http://schemas.microsoft.com/office/drawing/2014/main" id="{290BEB67-8FEB-4633-B78B-6D8E956D689B}"/>
                </a:ext>
              </a:extLst>
            </p:cNvPr>
            <p:cNvSpPr/>
            <p:nvPr/>
          </p:nvSpPr>
          <p:spPr>
            <a:xfrm>
              <a:off x="838200" y="2276061"/>
              <a:ext cx="2600739" cy="155050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a:t>Image Classification</a:t>
              </a:r>
            </a:p>
            <a:p>
              <a:pPr algn="ctr"/>
              <a:r>
                <a:rPr lang="en-US" altLang="zh-CN">
                  <a:solidFill>
                    <a:schemeClr val="accent1"/>
                  </a:solidFill>
                </a:rPr>
                <a:t>single</a:t>
              </a:r>
              <a:r>
                <a:rPr lang="en-US" altLang="zh-CN"/>
                <a:t> image</a:t>
              </a:r>
            </a:p>
            <a:p>
              <a:pPr algn="ctr"/>
              <a:r>
                <a:rPr lang="en-US" altLang="zh-CN">
                  <a:solidFill>
                    <a:srgbClr val="C00000"/>
                  </a:solidFill>
                </a:rPr>
                <a:t>single</a:t>
              </a:r>
              <a:r>
                <a:rPr lang="en-US" altLang="zh-CN"/>
                <a:t> object</a:t>
              </a:r>
              <a:endParaRPr lang="zh-CN" altLang="en-US"/>
            </a:p>
          </p:txBody>
        </p:sp>
        <p:sp>
          <p:nvSpPr>
            <p:cNvPr id="8" name="Rectangle 7">
              <a:extLst>
                <a:ext uri="{FF2B5EF4-FFF2-40B4-BE49-F238E27FC236}">
                  <a16:creationId xmlns:a16="http://schemas.microsoft.com/office/drawing/2014/main" id="{A9BF8277-D22F-458A-849C-2DA50CB68571}"/>
                </a:ext>
              </a:extLst>
            </p:cNvPr>
            <p:cNvSpPr/>
            <p:nvPr/>
          </p:nvSpPr>
          <p:spPr>
            <a:xfrm>
              <a:off x="4346713" y="4407496"/>
              <a:ext cx="2600739" cy="155050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a:t>Action Recognition for self-driving cars</a:t>
              </a:r>
            </a:p>
            <a:p>
              <a:pPr algn="ctr"/>
              <a:r>
                <a:rPr lang="en-US" altLang="zh-CN"/>
                <a:t>image </a:t>
              </a:r>
              <a:r>
                <a:rPr lang="en-US" altLang="zh-CN">
                  <a:solidFill>
                    <a:schemeClr val="accent1"/>
                  </a:solidFill>
                </a:rPr>
                <a:t>sequence</a:t>
              </a:r>
            </a:p>
            <a:p>
              <a:pPr algn="ctr"/>
              <a:r>
                <a:rPr lang="en-US" altLang="zh-CN">
                  <a:solidFill>
                    <a:srgbClr val="C00000"/>
                  </a:solidFill>
                </a:rPr>
                <a:t>multiple</a:t>
              </a:r>
              <a:r>
                <a:rPr lang="en-US" altLang="zh-CN"/>
                <a:t> (varying) objects</a:t>
              </a:r>
              <a:endParaRPr lang="zh-CN" altLang="en-US"/>
            </a:p>
          </p:txBody>
        </p:sp>
        <p:sp>
          <p:nvSpPr>
            <p:cNvPr id="9" name="Rectangle 8">
              <a:extLst>
                <a:ext uri="{FF2B5EF4-FFF2-40B4-BE49-F238E27FC236}">
                  <a16:creationId xmlns:a16="http://schemas.microsoft.com/office/drawing/2014/main" id="{AB6054FC-B2C1-4A70-A1D8-DB31E788BC79}"/>
                </a:ext>
              </a:extLst>
            </p:cNvPr>
            <p:cNvSpPr/>
            <p:nvPr/>
          </p:nvSpPr>
          <p:spPr>
            <a:xfrm>
              <a:off x="838200" y="4407496"/>
              <a:ext cx="2600739" cy="155050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a:t>Action recognition aka video classification</a:t>
              </a:r>
            </a:p>
            <a:p>
              <a:pPr algn="ctr"/>
              <a:r>
                <a:rPr lang="en-US" altLang="zh-CN"/>
                <a:t>image </a:t>
              </a:r>
              <a:r>
                <a:rPr lang="en-US" altLang="zh-CN">
                  <a:solidFill>
                    <a:schemeClr val="accent1"/>
                  </a:solidFill>
                </a:rPr>
                <a:t>sequence</a:t>
              </a:r>
            </a:p>
            <a:p>
              <a:pPr algn="ctr"/>
              <a:r>
                <a:rPr lang="en-US" altLang="zh-CN">
                  <a:solidFill>
                    <a:srgbClr val="C00000"/>
                  </a:solidFill>
                </a:rPr>
                <a:t>single</a:t>
              </a:r>
              <a:r>
                <a:rPr lang="en-US" altLang="zh-CN"/>
                <a:t> (fixed) object </a:t>
              </a:r>
              <a:endParaRPr lang="zh-CN" altLang="en-US"/>
            </a:p>
          </p:txBody>
        </p:sp>
        <p:sp>
          <p:nvSpPr>
            <p:cNvPr id="10" name="Rectangle 9">
              <a:extLst>
                <a:ext uri="{FF2B5EF4-FFF2-40B4-BE49-F238E27FC236}">
                  <a16:creationId xmlns:a16="http://schemas.microsoft.com/office/drawing/2014/main" id="{D4CB6ECE-8746-452A-88CF-F99C38E70209}"/>
                </a:ext>
              </a:extLst>
            </p:cNvPr>
            <p:cNvSpPr/>
            <p:nvPr/>
          </p:nvSpPr>
          <p:spPr>
            <a:xfrm>
              <a:off x="4346713" y="2276061"/>
              <a:ext cx="2600739" cy="155050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a:t>Object Detection</a:t>
              </a:r>
            </a:p>
            <a:p>
              <a:pPr algn="ctr"/>
              <a:r>
                <a:rPr lang="en-US" altLang="zh-CN">
                  <a:solidFill>
                    <a:schemeClr val="accent1"/>
                  </a:solidFill>
                </a:rPr>
                <a:t>single</a:t>
              </a:r>
              <a:r>
                <a:rPr lang="en-US" altLang="zh-CN"/>
                <a:t> image</a:t>
              </a:r>
            </a:p>
            <a:p>
              <a:pPr algn="ctr"/>
              <a:r>
                <a:rPr lang="en-US" altLang="zh-CN">
                  <a:solidFill>
                    <a:srgbClr val="C00000"/>
                  </a:solidFill>
                </a:rPr>
                <a:t>multiple</a:t>
              </a:r>
              <a:r>
                <a:rPr lang="en-US" altLang="zh-CN"/>
                <a:t> objects</a:t>
              </a:r>
              <a:endParaRPr lang="zh-CN" altLang="en-US"/>
            </a:p>
          </p:txBody>
        </p:sp>
        <p:cxnSp>
          <p:nvCxnSpPr>
            <p:cNvPr id="11" name="Straight Arrow Connector 10">
              <a:extLst>
                <a:ext uri="{FF2B5EF4-FFF2-40B4-BE49-F238E27FC236}">
                  <a16:creationId xmlns:a16="http://schemas.microsoft.com/office/drawing/2014/main" id="{F1F80F41-A758-4842-94C4-F35C9C10E1F4}"/>
                </a:ext>
              </a:extLst>
            </p:cNvPr>
            <p:cNvCxnSpPr/>
            <p:nvPr/>
          </p:nvCxnSpPr>
          <p:spPr>
            <a:xfrm>
              <a:off x="3581400" y="3130826"/>
              <a:ext cx="643675" cy="0"/>
            </a:xfrm>
            <a:prstGeom prst="straightConnector1">
              <a:avLst/>
            </a:prstGeom>
            <a:ln w="25400">
              <a:solidFill>
                <a:schemeClr val="tx1"/>
              </a:solidFill>
              <a:headEnd type="none"/>
              <a:tailEnd type="stealth" w="lg" len="lg"/>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1336D18D-0A2B-43B1-ADBE-6D2674267CB2}"/>
                </a:ext>
              </a:extLst>
            </p:cNvPr>
            <p:cNvSpPr txBox="1"/>
            <p:nvPr/>
          </p:nvSpPr>
          <p:spPr>
            <a:xfrm>
              <a:off x="3021910" y="2481083"/>
              <a:ext cx="1741833" cy="646331"/>
            </a:xfrm>
            <a:prstGeom prst="rect">
              <a:avLst/>
            </a:prstGeom>
            <a:noFill/>
          </p:spPr>
          <p:txBody>
            <a:bodyPr wrap="square">
              <a:spAutoFit/>
            </a:bodyPr>
            <a:lstStyle/>
            <a:p>
              <a:pPr algn="ctr"/>
              <a:r>
                <a:rPr lang="en-US" altLang="zh-CN"/>
                <a:t>extend </a:t>
              </a:r>
            </a:p>
            <a:p>
              <a:pPr algn="ctr"/>
              <a:r>
                <a:rPr lang="en-US" altLang="zh-CN"/>
                <a:t>space</a:t>
              </a:r>
              <a:endParaRPr lang="zh-CN" altLang="en-US"/>
            </a:p>
          </p:txBody>
        </p:sp>
        <p:sp>
          <p:nvSpPr>
            <p:cNvPr id="13" name="TextBox 12">
              <a:extLst>
                <a:ext uri="{FF2B5EF4-FFF2-40B4-BE49-F238E27FC236}">
                  <a16:creationId xmlns:a16="http://schemas.microsoft.com/office/drawing/2014/main" id="{586ADA9D-BA37-4461-AA9D-5C6CFD8E7C27}"/>
                </a:ext>
              </a:extLst>
            </p:cNvPr>
            <p:cNvSpPr txBox="1"/>
            <p:nvPr/>
          </p:nvSpPr>
          <p:spPr>
            <a:xfrm>
              <a:off x="202981" y="3754341"/>
              <a:ext cx="1741833" cy="646331"/>
            </a:xfrm>
            <a:prstGeom prst="rect">
              <a:avLst/>
            </a:prstGeom>
            <a:noFill/>
          </p:spPr>
          <p:txBody>
            <a:bodyPr wrap="square">
              <a:spAutoFit/>
            </a:bodyPr>
            <a:lstStyle/>
            <a:p>
              <a:pPr algn="ctr"/>
              <a:r>
                <a:rPr lang="en-US" altLang="zh-CN"/>
                <a:t>extend </a:t>
              </a:r>
            </a:p>
            <a:p>
              <a:pPr algn="ctr"/>
              <a:r>
                <a:rPr lang="en-US" altLang="zh-CN"/>
                <a:t>time</a:t>
              </a:r>
              <a:endParaRPr lang="zh-CN" altLang="en-US"/>
            </a:p>
          </p:txBody>
        </p:sp>
        <p:cxnSp>
          <p:nvCxnSpPr>
            <p:cNvPr id="14" name="Straight Arrow Connector 13">
              <a:extLst>
                <a:ext uri="{FF2B5EF4-FFF2-40B4-BE49-F238E27FC236}">
                  <a16:creationId xmlns:a16="http://schemas.microsoft.com/office/drawing/2014/main" id="{FF1362C7-8FEF-4E2E-92BE-50E6ACE4C347}"/>
                </a:ext>
              </a:extLst>
            </p:cNvPr>
            <p:cNvCxnSpPr>
              <a:cxnSpLocks/>
            </p:cNvCxnSpPr>
            <p:nvPr/>
          </p:nvCxnSpPr>
          <p:spPr>
            <a:xfrm>
              <a:off x="2034208" y="3857333"/>
              <a:ext cx="0" cy="543339"/>
            </a:xfrm>
            <a:prstGeom prst="straightConnector1">
              <a:avLst/>
            </a:prstGeom>
            <a:ln w="25400">
              <a:solidFill>
                <a:schemeClr val="tx1"/>
              </a:solidFill>
              <a:headEnd type="none"/>
              <a:tailEnd type="stealth"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AAE8344D-CE3B-46CA-9263-B0800EA0E611}"/>
                </a:ext>
              </a:extLst>
            </p:cNvPr>
            <p:cNvCxnSpPr>
              <a:cxnSpLocks/>
            </p:cNvCxnSpPr>
            <p:nvPr/>
          </p:nvCxnSpPr>
          <p:spPr>
            <a:xfrm>
              <a:off x="3603406" y="5256585"/>
              <a:ext cx="599661" cy="0"/>
            </a:xfrm>
            <a:prstGeom prst="straightConnector1">
              <a:avLst/>
            </a:prstGeom>
            <a:ln w="25400">
              <a:solidFill>
                <a:schemeClr val="tx1"/>
              </a:solidFill>
              <a:headEnd type="none"/>
              <a:tailEnd type="stealth" w="lg" len="lg"/>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DF33839B-F637-4994-AC41-D9A5F6F480F7}"/>
                </a:ext>
              </a:extLst>
            </p:cNvPr>
            <p:cNvCxnSpPr>
              <a:cxnSpLocks/>
            </p:cNvCxnSpPr>
            <p:nvPr/>
          </p:nvCxnSpPr>
          <p:spPr>
            <a:xfrm>
              <a:off x="5724938" y="3864157"/>
              <a:ext cx="0" cy="543339"/>
            </a:xfrm>
            <a:prstGeom prst="straightConnector1">
              <a:avLst/>
            </a:prstGeom>
            <a:ln w="25400">
              <a:solidFill>
                <a:schemeClr val="tx1"/>
              </a:solidFill>
              <a:headEnd type="none"/>
              <a:tailEnd type="stealth" w="lg" len="lg"/>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D7206F22-F343-4390-A12B-FBFBF74FB643}"/>
                </a:ext>
              </a:extLst>
            </p:cNvPr>
            <p:cNvSpPr txBox="1"/>
            <p:nvPr/>
          </p:nvSpPr>
          <p:spPr>
            <a:xfrm>
              <a:off x="3021909" y="4605254"/>
              <a:ext cx="1741833" cy="646331"/>
            </a:xfrm>
            <a:prstGeom prst="rect">
              <a:avLst/>
            </a:prstGeom>
            <a:noFill/>
          </p:spPr>
          <p:txBody>
            <a:bodyPr wrap="square">
              <a:spAutoFit/>
            </a:bodyPr>
            <a:lstStyle/>
            <a:p>
              <a:pPr algn="ctr"/>
              <a:r>
                <a:rPr lang="en-US" altLang="zh-CN"/>
                <a:t>extend </a:t>
              </a:r>
            </a:p>
            <a:p>
              <a:pPr algn="ctr"/>
              <a:r>
                <a:rPr lang="en-US" altLang="zh-CN"/>
                <a:t>space</a:t>
              </a:r>
              <a:endParaRPr lang="zh-CN" altLang="en-US"/>
            </a:p>
          </p:txBody>
        </p:sp>
        <p:sp>
          <p:nvSpPr>
            <p:cNvPr id="18" name="TextBox 17">
              <a:extLst>
                <a:ext uri="{FF2B5EF4-FFF2-40B4-BE49-F238E27FC236}">
                  <a16:creationId xmlns:a16="http://schemas.microsoft.com/office/drawing/2014/main" id="{36765E5F-8884-4A18-8E7D-62E9F2FDE2A9}"/>
                </a:ext>
              </a:extLst>
            </p:cNvPr>
            <p:cNvSpPr txBox="1"/>
            <p:nvPr/>
          </p:nvSpPr>
          <p:spPr>
            <a:xfrm>
              <a:off x="5327257" y="3790453"/>
              <a:ext cx="1741833" cy="646331"/>
            </a:xfrm>
            <a:prstGeom prst="rect">
              <a:avLst/>
            </a:prstGeom>
            <a:noFill/>
          </p:spPr>
          <p:txBody>
            <a:bodyPr wrap="square">
              <a:spAutoFit/>
            </a:bodyPr>
            <a:lstStyle/>
            <a:p>
              <a:pPr algn="ctr"/>
              <a:r>
                <a:rPr lang="en-US" altLang="zh-CN"/>
                <a:t>extend </a:t>
              </a:r>
            </a:p>
            <a:p>
              <a:pPr algn="ctr"/>
              <a:r>
                <a:rPr lang="en-US" altLang="zh-CN"/>
                <a:t>time</a:t>
              </a:r>
              <a:endParaRPr lang="zh-CN" altLang="en-US"/>
            </a:p>
          </p:txBody>
        </p:sp>
      </p:grpSp>
    </p:spTree>
    <p:extLst>
      <p:ext uri="{BB962C8B-B14F-4D97-AF65-F5344CB8AC3E}">
        <p14:creationId xmlns:p14="http://schemas.microsoft.com/office/powerpoint/2010/main" val="27925095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A4732-0C68-41C0-9F9A-8C60271E840C}"/>
              </a:ext>
            </a:extLst>
          </p:cNvPr>
          <p:cNvSpPr>
            <a:spLocks noGrp="1"/>
          </p:cNvSpPr>
          <p:nvPr>
            <p:ph type="title"/>
          </p:nvPr>
        </p:nvSpPr>
        <p:spPr/>
        <p:txBody>
          <a:bodyPr/>
          <a:lstStyle/>
          <a:p>
            <a:r>
              <a:rPr lang="en-US" altLang="zh-CN"/>
              <a:t>Drawings</a:t>
            </a:r>
            <a:endParaRPr lang="zh-CN" altLang="en-US"/>
          </a:p>
        </p:txBody>
      </p:sp>
      <p:sp>
        <p:nvSpPr>
          <p:cNvPr id="3" name="Date Placeholder 2">
            <a:extLst>
              <a:ext uri="{FF2B5EF4-FFF2-40B4-BE49-F238E27FC236}">
                <a16:creationId xmlns:a16="http://schemas.microsoft.com/office/drawing/2014/main" id="{0DB8825B-74FC-4DE5-A4F5-7CBEDC663F79}"/>
              </a:ext>
            </a:extLst>
          </p:cNvPr>
          <p:cNvSpPr>
            <a:spLocks noGrp="1"/>
          </p:cNvSpPr>
          <p:nvPr>
            <p:ph type="dt" sz="half" idx="10"/>
          </p:nvPr>
        </p:nvSpPr>
        <p:spPr/>
        <p:txBody>
          <a:bodyPr/>
          <a:lstStyle/>
          <a:p>
            <a:fld id="{40B208D0-5C56-4CC0-905E-2BB4A5101381}" type="datetime4">
              <a:rPr lang="en-US" altLang="zh-CN" smtClean="0"/>
              <a:t>November 9, 2021</a:t>
            </a:fld>
            <a:endParaRPr lang="zh-CN" altLang="en-US"/>
          </a:p>
        </p:txBody>
      </p:sp>
      <p:sp>
        <p:nvSpPr>
          <p:cNvPr id="4" name="Footer Placeholder 3">
            <a:extLst>
              <a:ext uri="{FF2B5EF4-FFF2-40B4-BE49-F238E27FC236}">
                <a16:creationId xmlns:a16="http://schemas.microsoft.com/office/drawing/2014/main" id="{64084747-0E8D-410D-B00B-67B246050E89}"/>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5" name="Slide Number Placeholder 4">
            <a:extLst>
              <a:ext uri="{FF2B5EF4-FFF2-40B4-BE49-F238E27FC236}">
                <a16:creationId xmlns:a16="http://schemas.microsoft.com/office/drawing/2014/main" id="{0EDC0AE0-E0B3-4525-9974-545B0F660051}"/>
              </a:ext>
            </a:extLst>
          </p:cNvPr>
          <p:cNvSpPr>
            <a:spLocks noGrp="1"/>
          </p:cNvSpPr>
          <p:nvPr>
            <p:ph type="sldNum" sz="quarter" idx="12"/>
          </p:nvPr>
        </p:nvSpPr>
        <p:spPr/>
        <p:txBody>
          <a:bodyPr/>
          <a:lstStyle/>
          <a:p>
            <a:fld id="{B6EE4CE8-67DD-4AAC-82D8-3F81517F6647}" type="slidenum">
              <a:rPr lang="zh-CN" altLang="en-US" smtClean="0"/>
              <a:pPr/>
              <a:t>16</a:t>
            </a:fld>
            <a:endParaRPr lang="zh-CN" altLang="en-US"/>
          </a:p>
        </p:txBody>
      </p:sp>
      <p:grpSp>
        <p:nvGrpSpPr>
          <p:cNvPr id="49" name="Group 48">
            <a:extLst>
              <a:ext uri="{FF2B5EF4-FFF2-40B4-BE49-F238E27FC236}">
                <a16:creationId xmlns:a16="http://schemas.microsoft.com/office/drawing/2014/main" id="{C65CE405-8813-4BBA-91C9-91A255BF29A3}"/>
              </a:ext>
            </a:extLst>
          </p:cNvPr>
          <p:cNvGrpSpPr/>
          <p:nvPr/>
        </p:nvGrpSpPr>
        <p:grpSpPr>
          <a:xfrm>
            <a:off x="1036363" y="2528633"/>
            <a:ext cx="7200000" cy="2160000"/>
            <a:chOff x="1036363" y="2528633"/>
            <a:chExt cx="8905304" cy="2661011"/>
          </a:xfrm>
        </p:grpSpPr>
        <p:pic>
          <p:nvPicPr>
            <p:cNvPr id="6" name="Picture 2">
              <a:extLst>
                <a:ext uri="{FF2B5EF4-FFF2-40B4-BE49-F238E27FC236}">
                  <a16:creationId xmlns:a16="http://schemas.microsoft.com/office/drawing/2014/main" id="{59E15ABD-B741-4C41-9A8E-72FED592E1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6363" y="2528633"/>
              <a:ext cx="1050978" cy="250288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A8432576-7A86-4C1E-8984-6FCDC78A35AD}"/>
                </a:ext>
              </a:extLst>
            </p:cNvPr>
            <p:cNvSpPr/>
            <p:nvPr/>
          </p:nvSpPr>
          <p:spPr>
            <a:xfrm rot="16200000">
              <a:off x="2406792" y="3378814"/>
              <a:ext cx="1838528" cy="802518"/>
            </a:xfrm>
            <a:prstGeom prst="rect">
              <a:avLst/>
            </a:prstGeom>
            <a:solidFill>
              <a:schemeClr val="bg1">
                <a:lumMod val="95000"/>
              </a:schemeClr>
            </a:solidFill>
            <a:ln w="19050" cap="flat" cmpd="sng" algn="ctr">
              <a:solidFill>
                <a:schemeClr val="bg1">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en-US" altLang="zh-CN">
                  <a:solidFill>
                    <a:schemeClr val="tx1"/>
                  </a:solidFill>
                </a:rPr>
                <a:t>Linear Layer</a:t>
              </a:r>
              <a:endParaRPr lang="zh-CN" altLang="en-US">
                <a:solidFill>
                  <a:schemeClr val="tx1"/>
                </a:solidFill>
              </a:endParaRPr>
            </a:p>
          </p:txBody>
        </p:sp>
        <p:sp>
          <p:nvSpPr>
            <p:cNvPr id="11" name="Rectangle 10">
              <a:extLst>
                <a:ext uri="{FF2B5EF4-FFF2-40B4-BE49-F238E27FC236}">
                  <a16:creationId xmlns:a16="http://schemas.microsoft.com/office/drawing/2014/main" id="{3500CF0E-8962-4341-9F9D-0826CF76C138}"/>
                </a:ext>
              </a:extLst>
            </p:cNvPr>
            <p:cNvSpPr/>
            <p:nvPr/>
          </p:nvSpPr>
          <p:spPr>
            <a:xfrm rot="16200000">
              <a:off x="3520595" y="3378814"/>
              <a:ext cx="1838528" cy="802518"/>
            </a:xfrm>
            <a:prstGeom prst="rect">
              <a:avLst/>
            </a:prstGeom>
            <a:solidFill>
              <a:schemeClr val="accent2">
                <a:lumMod val="20000"/>
                <a:lumOff val="80000"/>
              </a:schemeClr>
            </a:solidFill>
            <a:ln w="19050" cap="flat" cmpd="sng" algn="ctr">
              <a:solidFill>
                <a:schemeClr val="bg1">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en-US" altLang="zh-CN">
                  <a:solidFill>
                    <a:schemeClr val="tx1"/>
                  </a:solidFill>
                </a:rPr>
                <a:t>Dropout</a:t>
              </a:r>
              <a:endParaRPr lang="zh-CN" altLang="en-US">
                <a:solidFill>
                  <a:schemeClr val="tx1"/>
                </a:solidFill>
              </a:endParaRPr>
            </a:p>
          </p:txBody>
        </p:sp>
        <p:sp>
          <p:nvSpPr>
            <p:cNvPr id="12" name="Rectangle 11">
              <a:extLst>
                <a:ext uri="{FF2B5EF4-FFF2-40B4-BE49-F238E27FC236}">
                  <a16:creationId xmlns:a16="http://schemas.microsoft.com/office/drawing/2014/main" id="{0485A35F-8AC0-4471-BD21-8039E1082BC5}"/>
                </a:ext>
              </a:extLst>
            </p:cNvPr>
            <p:cNvSpPr/>
            <p:nvPr/>
          </p:nvSpPr>
          <p:spPr>
            <a:xfrm rot="16200000">
              <a:off x="4634398" y="3378814"/>
              <a:ext cx="1838528" cy="802518"/>
            </a:xfrm>
            <a:prstGeom prst="rect">
              <a:avLst/>
            </a:prstGeom>
            <a:solidFill>
              <a:schemeClr val="bg1">
                <a:lumMod val="95000"/>
              </a:schemeClr>
            </a:solidFill>
            <a:ln w="19050" cap="flat" cmpd="sng" algn="ctr">
              <a:solidFill>
                <a:schemeClr val="bg1">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en-US" altLang="zh-CN">
                  <a:solidFill>
                    <a:schemeClr val="tx1"/>
                  </a:solidFill>
                </a:rPr>
                <a:t>Linear Layer</a:t>
              </a:r>
              <a:endParaRPr lang="zh-CN" altLang="en-US">
                <a:solidFill>
                  <a:schemeClr val="tx1"/>
                </a:solidFill>
              </a:endParaRPr>
            </a:p>
          </p:txBody>
        </p:sp>
        <p:sp>
          <p:nvSpPr>
            <p:cNvPr id="13" name="Rectangle 12">
              <a:extLst>
                <a:ext uri="{FF2B5EF4-FFF2-40B4-BE49-F238E27FC236}">
                  <a16:creationId xmlns:a16="http://schemas.microsoft.com/office/drawing/2014/main" id="{C2F3104F-329C-4A41-A724-DEAEE97FD850}"/>
                </a:ext>
              </a:extLst>
            </p:cNvPr>
            <p:cNvSpPr/>
            <p:nvPr/>
          </p:nvSpPr>
          <p:spPr>
            <a:xfrm rot="16200000">
              <a:off x="5719076" y="3378813"/>
              <a:ext cx="1838528" cy="802518"/>
            </a:xfrm>
            <a:prstGeom prst="rect">
              <a:avLst/>
            </a:prstGeom>
            <a:solidFill>
              <a:schemeClr val="accent2">
                <a:lumMod val="20000"/>
                <a:lumOff val="80000"/>
              </a:schemeClr>
            </a:solidFill>
            <a:ln w="19050" cap="flat" cmpd="sng" algn="ctr">
              <a:solidFill>
                <a:schemeClr val="bg1">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en-US" altLang="zh-CN">
                  <a:solidFill>
                    <a:schemeClr val="tx1"/>
                  </a:solidFill>
                </a:rPr>
                <a:t>Dropout</a:t>
              </a:r>
              <a:endParaRPr lang="zh-CN" altLang="en-US">
                <a:solidFill>
                  <a:schemeClr val="tx1"/>
                </a:solidFill>
              </a:endParaRPr>
            </a:p>
          </p:txBody>
        </p:sp>
        <p:sp>
          <p:nvSpPr>
            <p:cNvPr id="14" name="Oval 13">
              <a:extLst>
                <a:ext uri="{FF2B5EF4-FFF2-40B4-BE49-F238E27FC236}">
                  <a16:creationId xmlns:a16="http://schemas.microsoft.com/office/drawing/2014/main" id="{2FD686DB-4551-460F-BE93-064ECA303246}"/>
                </a:ext>
              </a:extLst>
            </p:cNvPr>
            <p:cNvSpPr/>
            <p:nvPr/>
          </p:nvSpPr>
          <p:spPr>
            <a:xfrm>
              <a:off x="2389337" y="3741160"/>
              <a:ext cx="77821" cy="77821"/>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Straight Arrow Connector 15">
              <a:extLst>
                <a:ext uri="{FF2B5EF4-FFF2-40B4-BE49-F238E27FC236}">
                  <a16:creationId xmlns:a16="http://schemas.microsoft.com/office/drawing/2014/main" id="{9FBB1CB5-562B-4B7F-9F77-58C302FB8D45}"/>
                </a:ext>
              </a:extLst>
            </p:cNvPr>
            <p:cNvCxnSpPr>
              <a:cxnSpLocks/>
              <a:stCxn id="6" idx="3"/>
              <a:endCxn id="10" idx="0"/>
            </p:cNvCxnSpPr>
            <p:nvPr/>
          </p:nvCxnSpPr>
          <p:spPr>
            <a:xfrm>
              <a:off x="2087341" y="3780073"/>
              <a:ext cx="837456" cy="0"/>
            </a:xfrm>
            <a:prstGeom prst="straightConnector1">
              <a:avLst/>
            </a:prstGeom>
            <a:ln w="254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0734D00C-89C2-48D4-8ED7-43B8C0E8464F}"/>
                </a:ext>
              </a:extLst>
            </p:cNvPr>
            <p:cNvCxnSpPr>
              <a:cxnSpLocks/>
              <a:stCxn id="11" idx="2"/>
              <a:endCxn id="12" idx="0"/>
            </p:cNvCxnSpPr>
            <p:nvPr/>
          </p:nvCxnSpPr>
          <p:spPr>
            <a:xfrm>
              <a:off x="4841118" y="3780073"/>
              <a:ext cx="311285" cy="0"/>
            </a:xfrm>
            <a:prstGeom prst="straightConnector1">
              <a:avLst/>
            </a:prstGeom>
            <a:ln w="254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2441ACCE-510A-42E0-A1FE-AF8EE160A821}"/>
                </a:ext>
              </a:extLst>
            </p:cNvPr>
            <p:cNvCxnSpPr>
              <a:cxnSpLocks/>
              <a:stCxn id="12" idx="2"/>
              <a:endCxn id="13" idx="0"/>
            </p:cNvCxnSpPr>
            <p:nvPr/>
          </p:nvCxnSpPr>
          <p:spPr>
            <a:xfrm flipV="1">
              <a:off x="5954921" y="3780072"/>
              <a:ext cx="282160" cy="1"/>
            </a:xfrm>
            <a:prstGeom prst="straightConnector1">
              <a:avLst/>
            </a:prstGeom>
            <a:ln w="254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144A0870-41FC-4296-B4F7-D7B3626D79CF}"/>
                </a:ext>
              </a:extLst>
            </p:cNvPr>
            <p:cNvCxnSpPr>
              <a:cxnSpLocks/>
              <a:stCxn id="10" idx="2"/>
              <a:endCxn id="11" idx="0"/>
            </p:cNvCxnSpPr>
            <p:nvPr/>
          </p:nvCxnSpPr>
          <p:spPr>
            <a:xfrm>
              <a:off x="3727315" y="3780073"/>
              <a:ext cx="311285" cy="0"/>
            </a:xfrm>
            <a:prstGeom prst="straightConnector1">
              <a:avLst/>
            </a:prstGeom>
            <a:ln w="254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9726860A-E7D8-417B-82F4-EE7C0FB218DB}"/>
                </a:ext>
              </a:extLst>
            </p:cNvPr>
            <p:cNvCxnSpPr>
              <a:cxnSpLocks/>
              <a:stCxn id="13" idx="2"/>
            </p:cNvCxnSpPr>
            <p:nvPr/>
          </p:nvCxnSpPr>
          <p:spPr>
            <a:xfrm>
              <a:off x="7039599" y="3780072"/>
              <a:ext cx="489610" cy="0"/>
            </a:xfrm>
            <a:prstGeom prst="straightConnector1">
              <a:avLst/>
            </a:prstGeom>
            <a:ln w="254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33" name="Flowchart: Or 32">
              <a:extLst>
                <a:ext uri="{FF2B5EF4-FFF2-40B4-BE49-F238E27FC236}">
                  <a16:creationId xmlns:a16="http://schemas.microsoft.com/office/drawing/2014/main" id="{4E878DFC-A05D-4E36-BF89-F6D70718E135}"/>
                </a:ext>
              </a:extLst>
            </p:cNvPr>
            <p:cNvSpPr/>
            <p:nvPr/>
          </p:nvSpPr>
          <p:spPr>
            <a:xfrm>
              <a:off x="7529209" y="3653613"/>
              <a:ext cx="252918" cy="252918"/>
            </a:xfrm>
            <a:prstGeom prst="flowChartOr">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5" name="Connector: Elbow 34">
              <a:extLst>
                <a:ext uri="{FF2B5EF4-FFF2-40B4-BE49-F238E27FC236}">
                  <a16:creationId xmlns:a16="http://schemas.microsoft.com/office/drawing/2014/main" id="{7FFE02AE-2AF4-4732-81A1-F730DBF0EC6D}"/>
                </a:ext>
              </a:extLst>
            </p:cNvPr>
            <p:cNvCxnSpPr>
              <a:stCxn id="14" idx="4"/>
              <a:endCxn id="33" idx="4"/>
            </p:cNvCxnSpPr>
            <p:nvPr/>
          </p:nvCxnSpPr>
          <p:spPr>
            <a:xfrm rot="16200000" flipH="1">
              <a:off x="4998183" y="1249046"/>
              <a:ext cx="87550" cy="5227420"/>
            </a:xfrm>
            <a:prstGeom prst="bentConnector3">
              <a:avLst>
                <a:gd name="adj1" fmla="val 1318504"/>
              </a:avLst>
            </a:prstGeom>
            <a:ln w="254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026A1070-47A1-4A43-91C4-D03B2304B996}"/>
                </a:ext>
              </a:extLst>
            </p:cNvPr>
            <p:cNvSpPr/>
            <p:nvPr/>
          </p:nvSpPr>
          <p:spPr>
            <a:xfrm>
              <a:off x="8209416" y="3378811"/>
              <a:ext cx="1732251" cy="802518"/>
            </a:xfrm>
            <a:prstGeom prst="rect">
              <a:avLst/>
            </a:prstGeom>
            <a:solidFill>
              <a:schemeClr val="accent1">
                <a:lumMod val="40000"/>
                <a:lumOff val="60000"/>
              </a:schemeClr>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rPr>
                <a:t>Out Feature</a:t>
              </a:r>
              <a:endParaRPr lang="zh-CN" altLang="en-US">
                <a:solidFill>
                  <a:schemeClr val="tx1"/>
                </a:solidFill>
              </a:endParaRPr>
            </a:p>
          </p:txBody>
        </p:sp>
        <p:cxnSp>
          <p:nvCxnSpPr>
            <p:cNvPr id="38" name="Straight Arrow Connector 37">
              <a:extLst>
                <a:ext uri="{FF2B5EF4-FFF2-40B4-BE49-F238E27FC236}">
                  <a16:creationId xmlns:a16="http://schemas.microsoft.com/office/drawing/2014/main" id="{CB3540E8-B3FD-4DB6-8F2C-082C3C9FD3A1}"/>
                </a:ext>
              </a:extLst>
            </p:cNvPr>
            <p:cNvCxnSpPr>
              <a:cxnSpLocks/>
              <a:stCxn id="33" idx="6"/>
              <a:endCxn id="37" idx="1"/>
            </p:cNvCxnSpPr>
            <p:nvPr/>
          </p:nvCxnSpPr>
          <p:spPr>
            <a:xfrm flipV="1">
              <a:off x="7782127" y="3780070"/>
              <a:ext cx="427289" cy="2"/>
            </a:xfrm>
            <a:prstGeom prst="straightConnector1">
              <a:avLst/>
            </a:prstGeom>
            <a:ln w="254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47" name="Rectangle: Rounded Corners 46">
              <a:extLst>
                <a:ext uri="{FF2B5EF4-FFF2-40B4-BE49-F238E27FC236}">
                  <a16:creationId xmlns:a16="http://schemas.microsoft.com/office/drawing/2014/main" id="{A7BA5C35-A55F-4A4F-AB57-BCA2424316F0}"/>
                </a:ext>
              </a:extLst>
            </p:cNvPr>
            <p:cNvSpPr/>
            <p:nvPr/>
          </p:nvSpPr>
          <p:spPr>
            <a:xfrm>
              <a:off x="2250333" y="2686764"/>
              <a:ext cx="5744799" cy="2502880"/>
            </a:xfrm>
            <a:prstGeom prst="roundRect">
              <a:avLst/>
            </a:prstGeom>
            <a:noFill/>
            <a:ln w="19050" cap="flat" cmpd="sng" algn="ctr">
              <a:solidFill>
                <a:schemeClr val="bg1">
                  <a:lumMod val="6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zh-CN" altLang="en-US"/>
            </a:p>
          </p:txBody>
        </p:sp>
        <mc:AlternateContent xmlns:mc="http://schemas.openxmlformats.org/markup-compatibility/2006">
          <mc:Choice xmlns:a14="http://schemas.microsoft.com/office/drawing/2010/main" Requires="a14">
            <p:sp>
              <p:nvSpPr>
                <p:cNvPr id="48" name="TextBox 47">
                  <a:extLst>
                    <a:ext uri="{FF2B5EF4-FFF2-40B4-BE49-F238E27FC236}">
                      <a16:creationId xmlns:a16="http://schemas.microsoft.com/office/drawing/2014/main" id="{C3F5AF3D-6BB4-4375-B8A4-2BB294125A3E}"/>
                    </a:ext>
                  </a:extLst>
                </p:cNvPr>
                <p:cNvSpPr txBox="1"/>
                <p:nvPr/>
              </p:nvSpPr>
              <p:spPr>
                <a:xfrm>
                  <a:off x="6819954" y="2700928"/>
                  <a:ext cx="1389462" cy="369332"/>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en-US" altLang="zh-CN" i="1" smtClean="0">
                            <a:latin typeface="Cambria Math" panose="02040503050406030204" pitchFamily="18" charset="0"/>
                            <a:ea typeface="Cambria Math" panose="02040503050406030204" pitchFamily="18" charset="0"/>
                          </a:rPr>
                          <m:t>×</m:t>
                        </m:r>
                        <m:r>
                          <a:rPr lang="en-US" altLang="zh-CN" i="1">
                            <a:latin typeface="Cambria Math" panose="02040503050406030204" pitchFamily="18" charset="0"/>
                          </a:rPr>
                          <m:t> </m:t>
                        </m:r>
                        <m:r>
                          <a:rPr lang="en-US" altLang="zh-CN" i="1" smtClean="0">
                            <a:latin typeface="Cambria Math" panose="02040503050406030204" pitchFamily="18" charset="0"/>
                          </a:rPr>
                          <m:t>𝑁</m:t>
                        </m:r>
                      </m:oMath>
                    </m:oMathPara>
                  </a14:m>
                  <a:endParaRPr lang="zh-CN" altLang="en-US"/>
                </a:p>
              </p:txBody>
            </p:sp>
          </mc:Choice>
          <mc:Fallback>
            <p:sp>
              <p:nvSpPr>
                <p:cNvPr id="48" name="TextBox 47">
                  <a:extLst>
                    <a:ext uri="{FF2B5EF4-FFF2-40B4-BE49-F238E27FC236}">
                      <a16:creationId xmlns:a16="http://schemas.microsoft.com/office/drawing/2014/main" id="{C3F5AF3D-6BB4-4375-B8A4-2BB294125A3E}"/>
                    </a:ext>
                  </a:extLst>
                </p:cNvPr>
                <p:cNvSpPr txBox="1">
                  <a:spLocks noRot="1" noChangeAspect="1" noMove="1" noResize="1" noEditPoints="1" noAdjustHandles="1" noChangeArrowheads="1" noChangeShapeType="1" noTextEdit="1"/>
                </p:cNvSpPr>
                <p:nvPr/>
              </p:nvSpPr>
              <p:spPr>
                <a:xfrm>
                  <a:off x="6819954" y="2700928"/>
                  <a:ext cx="1389462" cy="369332"/>
                </a:xfrm>
                <a:prstGeom prst="rect">
                  <a:avLst/>
                </a:prstGeom>
                <a:blipFill>
                  <a:blip r:embed="rId3"/>
                  <a:stretch>
                    <a:fillRect b="-16327"/>
                  </a:stretch>
                </a:blipFill>
              </p:spPr>
              <p:txBody>
                <a:bodyPr/>
                <a:lstStyle/>
                <a:p>
                  <a:r>
                    <a:rPr lang="zh-CN" altLang="en-US">
                      <a:noFill/>
                    </a:rPr>
                    <a:t> </a:t>
                  </a:r>
                </a:p>
              </p:txBody>
            </p:sp>
          </mc:Fallback>
        </mc:AlternateContent>
      </p:grpSp>
      <p:sp>
        <p:nvSpPr>
          <p:cNvPr id="50" name="Rectangle 49">
            <a:extLst>
              <a:ext uri="{FF2B5EF4-FFF2-40B4-BE49-F238E27FC236}">
                <a16:creationId xmlns:a16="http://schemas.microsoft.com/office/drawing/2014/main" id="{53319C3A-2CC1-4637-BD8D-CA1C2D82FF6C}"/>
              </a:ext>
            </a:extLst>
          </p:cNvPr>
          <p:cNvSpPr/>
          <p:nvPr/>
        </p:nvSpPr>
        <p:spPr>
          <a:xfrm>
            <a:off x="8610600" y="4761253"/>
            <a:ext cx="1224221" cy="365125"/>
          </a:xfrm>
          <a:prstGeom prst="rect">
            <a:avLst/>
          </a:prstGeom>
          <a:solidFill>
            <a:schemeClr val="bg1">
              <a:lumMod val="95000"/>
            </a:schemeClr>
          </a:solidFill>
          <a:ln w="19050" cap="flat" cmpd="sng" algn="ctr">
            <a:solidFill>
              <a:schemeClr val="bg1">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en-US" altLang="zh-CN">
                <a:solidFill>
                  <a:schemeClr val="tx1"/>
                </a:solidFill>
              </a:rPr>
              <a:t>Linear</a:t>
            </a:r>
            <a:endParaRPr lang="zh-CN" altLang="en-US">
              <a:solidFill>
                <a:schemeClr val="tx1"/>
              </a:solidFill>
            </a:endParaRPr>
          </a:p>
        </p:txBody>
      </p:sp>
    </p:spTree>
    <p:extLst>
      <p:ext uri="{BB962C8B-B14F-4D97-AF65-F5344CB8AC3E}">
        <p14:creationId xmlns:p14="http://schemas.microsoft.com/office/powerpoint/2010/main" val="12622098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EBD20EFE-D086-4AD3-8F47-7B56F253A125}"/>
              </a:ext>
            </a:extLst>
          </p:cNvPr>
          <p:cNvSpPr>
            <a:spLocks noGrp="1"/>
          </p:cNvSpPr>
          <p:nvPr>
            <p:ph type="dt" sz="half" idx="10"/>
          </p:nvPr>
        </p:nvSpPr>
        <p:spPr/>
        <p:txBody>
          <a:bodyPr/>
          <a:lstStyle/>
          <a:p>
            <a:fld id="{806D1C9E-EB55-44B2-9DF2-EB35CF8BC0A6}" type="datetime4">
              <a:rPr lang="en-US" altLang="zh-CN" smtClean="0"/>
              <a:t>November 8, 2021</a:t>
            </a:fld>
            <a:endParaRPr lang="zh-CN" altLang="en-US"/>
          </a:p>
        </p:txBody>
      </p:sp>
      <p:sp>
        <p:nvSpPr>
          <p:cNvPr id="4" name="Footer Placeholder 3">
            <a:extLst>
              <a:ext uri="{FF2B5EF4-FFF2-40B4-BE49-F238E27FC236}">
                <a16:creationId xmlns:a16="http://schemas.microsoft.com/office/drawing/2014/main" id="{21BB41E0-11EE-4C63-932B-422E953D3A63}"/>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5" name="Slide Number Placeholder 4">
            <a:extLst>
              <a:ext uri="{FF2B5EF4-FFF2-40B4-BE49-F238E27FC236}">
                <a16:creationId xmlns:a16="http://schemas.microsoft.com/office/drawing/2014/main" id="{F082E577-31E3-4D82-BB96-E3B54FB5C819}"/>
              </a:ext>
            </a:extLst>
          </p:cNvPr>
          <p:cNvSpPr>
            <a:spLocks noGrp="1"/>
          </p:cNvSpPr>
          <p:nvPr>
            <p:ph type="sldNum" sz="quarter" idx="12"/>
          </p:nvPr>
        </p:nvSpPr>
        <p:spPr/>
        <p:txBody>
          <a:bodyPr/>
          <a:lstStyle/>
          <a:p>
            <a:fld id="{B6EE4CE8-67DD-4AAC-82D8-3F81517F6647}" type="slidenum">
              <a:rPr lang="zh-CN" altLang="en-US" smtClean="0"/>
              <a:pPr/>
              <a:t>1</a:t>
            </a:fld>
            <a:endParaRPr lang="zh-CN" altLang="en-US"/>
          </a:p>
        </p:txBody>
      </p:sp>
      <p:pic>
        <p:nvPicPr>
          <p:cNvPr id="6" name="Picture 5">
            <a:extLst>
              <a:ext uri="{FF2B5EF4-FFF2-40B4-BE49-F238E27FC236}">
                <a16:creationId xmlns:a16="http://schemas.microsoft.com/office/drawing/2014/main" id="{FE9C8028-F409-4D7D-8B76-588535184B7F}"/>
              </a:ext>
            </a:extLst>
          </p:cNvPr>
          <p:cNvPicPr>
            <a:picLocks noChangeAspect="1"/>
          </p:cNvPicPr>
          <p:nvPr/>
        </p:nvPicPr>
        <p:blipFill rotWithShape="1">
          <a:blip r:embed="rId3"/>
          <a:srcRect t="14653" b="3576"/>
          <a:stretch/>
        </p:blipFill>
        <p:spPr>
          <a:xfrm>
            <a:off x="0" y="0"/>
            <a:ext cx="12192000" cy="6858000"/>
          </a:xfrm>
          <a:prstGeom prst="rect">
            <a:avLst/>
          </a:prstGeom>
        </p:spPr>
      </p:pic>
      <p:sp>
        <p:nvSpPr>
          <p:cNvPr id="7" name="TextBox 6">
            <a:extLst>
              <a:ext uri="{FF2B5EF4-FFF2-40B4-BE49-F238E27FC236}">
                <a16:creationId xmlns:a16="http://schemas.microsoft.com/office/drawing/2014/main" id="{3F92F753-BE49-4E2D-9ADB-956029BB4B83}"/>
              </a:ext>
            </a:extLst>
          </p:cNvPr>
          <p:cNvSpPr txBox="1"/>
          <p:nvPr/>
        </p:nvSpPr>
        <p:spPr>
          <a:xfrm>
            <a:off x="0" y="6481960"/>
            <a:ext cx="7910820" cy="307777"/>
          </a:xfrm>
          <a:prstGeom prst="rect">
            <a:avLst/>
          </a:prstGeom>
          <a:noFill/>
        </p:spPr>
        <p:txBody>
          <a:bodyPr wrap="square" rtlCol="0">
            <a:spAutoFit/>
          </a:bodyPr>
          <a:lstStyle/>
          <a:p>
            <a:r>
              <a:rPr lang="en-US" altLang="zh-CN" sz="1400"/>
              <a:t>Image taken from https://usa.honda-ri.com/titan</a:t>
            </a:r>
            <a:endParaRPr lang="zh-CN" altLang="en-US" sz="1400"/>
          </a:p>
        </p:txBody>
      </p:sp>
    </p:spTree>
    <p:extLst>
      <p:ext uri="{BB962C8B-B14F-4D97-AF65-F5344CB8AC3E}">
        <p14:creationId xmlns:p14="http://schemas.microsoft.com/office/powerpoint/2010/main" val="37826511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8D62A-360F-4EA6-AD78-CED856EF0861}"/>
              </a:ext>
            </a:extLst>
          </p:cNvPr>
          <p:cNvSpPr>
            <a:spLocks noGrp="1"/>
          </p:cNvSpPr>
          <p:nvPr>
            <p:ph type="title"/>
          </p:nvPr>
        </p:nvSpPr>
        <p:spPr/>
        <p:txBody>
          <a:bodyPr/>
          <a:lstStyle/>
          <a:p>
            <a:r>
              <a:rPr lang="en-US" altLang="zh-CN"/>
              <a:t>Introduction and Motivation</a:t>
            </a:r>
            <a:endParaRPr lang="zh-CN" altLang="en-US"/>
          </a:p>
        </p:txBody>
      </p:sp>
      <p:sp>
        <p:nvSpPr>
          <p:cNvPr id="3" name="Date Placeholder 2">
            <a:extLst>
              <a:ext uri="{FF2B5EF4-FFF2-40B4-BE49-F238E27FC236}">
                <a16:creationId xmlns:a16="http://schemas.microsoft.com/office/drawing/2014/main" id="{A2404CB5-B484-4CF1-8A4E-13F2F525BC7D}"/>
              </a:ext>
            </a:extLst>
          </p:cNvPr>
          <p:cNvSpPr>
            <a:spLocks noGrp="1"/>
          </p:cNvSpPr>
          <p:nvPr>
            <p:ph type="dt" sz="half" idx="10"/>
          </p:nvPr>
        </p:nvSpPr>
        <p:spPr/>
        <p:txBody>
          <a:bodyPr/>
          <a:lstStyle/>
          <a:p>
            <a:fld id="{40B208D0-5C56-4CC0-905E-2BB4A5101381}" type="datetime4">
              <a:rPr lang="en-US" altLang="zh-CN" smtClean="0"/>
              <a:t>November 9, 2021</a:t>
            </a:fld>
            <a:endParaRPr lang="zh-CN" altLang="en-US"/>
          </a:p>
        </p:txBody>
      </p:sp>
      <p:sp>
        <p:nvSpPr>
          <p:cNvPr id="4" name="Footer Placeholder 3">
            <a:extLst>
              <a:ext uri="{FF2B5EF4-FFF2-40B4-BE49-F238E27FC236}">
                <a16:creationId xmlns:a16="http://schemas.microsoft.com/office/drawing/2014/main" id="{27358912-4F0E-421B-B569-6A4D8AB214ED}"/>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5" name="Slide Number Placeholder 4">
            <a:extLst>
              <a:ext uri="{FF2B5EF4-FFF2-40B4-BE49-F238E27FC236}">
                <a16:creationId xmlns:a16="http://schemas.microsoft.com/office/drawing/2014/main" id="{571FF81D-9D02-4EA9-9EB4-ED2F71A1261A}"/>
              </a:ext>
            </a:extLst>
          </p:cNvPr>
          <p:cNvSpPr>
            <a:spLocks noGrp="1"/>
          </p:cNvSpPr>
          <p:nvPr>
            <p:ph type="sldNum" sz="quarter" idx="12"/>
          </p:nvPr>
        </p:nvSpPr>
        <p:spPr/>
        <p:txBody>
          <a:bodyPr/>
          <a:lstStyle/>
          <a:p>
            <a:fld id="{B6EE4CE8-67DD-4AAC-82D8-3F81517F6647}" type="slidenum">
              <a:rPr lang="zh-CN" altLang="en-US" smtClean="0"/>
              <a:pPr/>
              <a:t>2</a:t>
            </a:fld>
            <a:endParaRPr lang="zh-CN" altLang="en-US"/>
          </a:p>
        </p:txBody>
      </p:sp>
      <p:sp>
        <p:nvSpPr>
          <p:cNvPr id="6" name="矩形 5">
            <a:extLst>
              <a:ext uri="{FF2B5EF4-FFF2-40B4-BE49-F238E27FC236}">
                <a16:creationId xmlns:a16="http://schemas.microsoft.com/office/drawing/2014/main" id="{2135B8D2-B461-408A-9540-A4AF2BD930E8}"/>
              </a:ext>
            </a:extLst>
          </p:cNvPr>
          <p:cNvSpPr/>
          <p:nvPr/>
        </p:nvSpPr>
        <p:spPr>
          <a:xfrm>
            <a:off x="336000" y="900000"/>
            <a:ext cx="5021091" cy="461665"/>
          </a:xfrm>
          <a:prstGeom prst="rect">
            <a:avLst/>
          </a:prstGeom>
        </p:spPr>
        <p:txBody>
          <a:bodyPr wrap="square">
            <a:spAutoFit/>
          </a:bodyPr>
          <a:lstStyle/>
          <a:p>
            <a:pPr marL="342891" indent="-342891">
              <a:buFont typeface="Wingdings" panose="05000000000000000000" pitchFamily="2" charset="2"/>
              <a:buChar char="p"/>
            </a:pPr>
            <a:r>
              <a:rPr lang="en-US" altLang="zh-CN" sz="2400">
                <a:ea typeface="黑体" panose="02010609060101010101" pitchFamily="49" charset="-122"/>
                <a:cs typeface="Times New Roman" panose="02020603050405020304" pitchFamily="18" charset="0"/>
              </a:rPr>
              <a:t>Action Recognition</a:t>
            </a:r>
          </a:p>
        </p:txBody>
      </p:sp>
      <p:sp>
        <p:nvSpPr>
          <p:cNvPr id="8" name="TextBox 7">
            <a:extLst>
              <a:ext uri="{FF2B5EF4-FFF2-40B4-BE49-F238E27FC236}">
                <a16:creationId xmlns:a16="http://schemas.microsoft.com/office/drawing/2014/main" id="{6F167134-ADF4-49C3-94E2-549606802037}"/>
              </a:ext>
            </a:extLst>
          </p:cNvPr>
          <p:cNvSpPr txBox="1"/>
          <p:nvPr/>
        </p:nvSpPr>
        <p:spPr>
          <a:xfrm>
            <a:off x="667427" y="1374929"/>
            <a:ext cx="6742345" cy="430887"/>
          </a:xfrm>
          <a:prstGeom prst="rect">
            <a:avLst/>
          </a:prstGeom>
          <a:noFill/>
        </p:spPr>
        <p:txBody>
          <a:bodyPr wrap="square">
            <a:spAutoFit/>
          </a:bodyPr>
          <a:lstStyle/>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Identify people’s actions a video/image sequence</a:t>
            </a:r>
          </a:p>
        </p:txBody>
      </p:sp>
      <p:sp>
        <p:nvSpPr>
          <p:cNvPr id="32" name="矩形 5">
            <a:extLst>
              <a:ext uri="{FF2B5EF4-FFF2-40B4-BE49-F238E27FC236}">
                <a16:creationId xmlns:a16="http://schemas.microsoft.com/office/drawing/2014/main" id="{693FB10C-8B36-4D48-8EED-E164A2694957}"/>
              </a:ext>
            </a:extLst>
          </p:cNvPr>
          <p:cNvSpPr/>
          <p:nvPr/>
        </p:nvSpPr>
        <p:spPr>
          <a:xfrm>
            <a:off x="336000" y="4058936"/>
            <a:ext cx="5518148" cy="461665"/>
          </a:xfrm>
          <a:prstGeom prst="rect">
            <a:avLst/>
          </a:prstGeom>
        </p:spPr>
        <p:txBody>
          <a:bodyPr wrap="square">
            <a:spAutoFit/>
          </a:bodyPr>
          <a:lstStyle/>
          <a:p>
            <a:pPr marL="342891" indent="-342891">
              <a:buFont typeface="Wingdings" panose="05000000000000000000" pitchFamily="2" charset="2"/>
              <a:buChar char="p"/>
            </a:pPr>
            <a:r>
              <a:rPr lang="en-US" altLang="zh-CN" sz="2400">
                <a:ea typeface="黑体" panose="02010609060101010101" pitchFamily="49" charset="-122"/>
                <a:cs typeface="Times New Roman" panose="02020603050405020304" pitchFamily="18" charset="0"/>
              </a:rPr>
              <a:t>Motivation for Pose-Based Methods</a:t>
            </a:r>
          </a:p>
        </p:txBody>
      </p:sp>
      <p:sp>
        <p:nvSpPr>
          <p:cNvPr id="33" name="TextBox 32">
            <a:extLst>
              <a:ext uri="{FF2B5EF4-FFF2-40B4-BE49-F238E27FC236}">
                <a16:creationId xmlns:a16="http://schemas.microsoft.com/office/drawing/2014/main" id="{8D9E4A31-C9DC-46E1-8F28-E5E0D02BB32F}"/>
              </a:ext>
            </a:extLst>
          </p:cNvPr>
          <p:cNvSpPr txBox="1"/>
          <p:nvPr/>
        </p:nvSpPr>
        <p:spPr>
          <a:xfrm>
            <a:off x="667427" y="4587496"/>
            <a:ext cx="10167075" cy="430887"/>
          </a:xfrm>
          <a:prstGeom prst="rect">
            <a:avLst/>
          </a:prstGeom>
          <a:noFill/>
        </p:spPr>
        <p:txBody>
          <a:bodyPr wrap="square">
            <a:spAutoFit/>
          </a:bodyPr>
          <a:lstStyle/>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Human poses are light-weight but highly informative representation</a:t>
            </a:r>
          </a:p>
        </p:txBody>
      </p:sp>
      <p:sp>
        <p:nvSpPr>
          <p:cNvPr id="27" name="TextBox 26">
            <a:extLst>
              <a:ext uri="{FF2B5EF4-FFF2-40B4-BE49-F238E27FC236}">
                <a16:creationId xmlns:a16="http://schemas.microsoft.com/office/drawing/2014/main" id="{6546207B-B33A-497C-BDF3-42BEBA551BD9}"/>
              </a:ext>
            </a:extLst>
          </p:cNvPr>
          <p:cNvSpPr txBox="1"/>
          <p:nvPr/>
        </p:nvSpPr>
        <p:spPr>
          <a:xfrm>
            <a:off x="667427" y="1733676"/>
            <a:ext cx="6960960" cy="769441"/>
          </a:xfrm>
          <a:prstGeom prst="rect">
            <a:avLst/>
          </a:prstGeom>
          <a:noFill/>
        </p:spPr>
        <p:txBody>
          <a:bodyPr wrap="square">
            <a:spAutoFit/>
          </a:bodyPr>
          <a:lstStyle/>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For self-driving cars: understand the environment, make safe decision and plan reasonable path </a:t>
            </a:r>
          </a:p>
        </p:txBody>
      </p:sp>
      <p:pic>
        <p:nvPicPr>
          <p:cNvPr id="7" name="Screen Recording 6">
            <a:hlinkClick r:id="" action="ppaction://media"/>
            <a:extLst>
              <a:ext uri="{FF2B5EF4-FFF2-40B4-BE49-F238E27FC236}">
                <a16:creationId xmlns:a16="http://schemas.microsoft.com/office/drawing/2014/main" id="{A6D7FEA7-08AF-414E-9EF8-EBFDB310423A}"/>
              </a:ext>
            </a:extLst>
          </p:cNvPr>
          <p:cNvPicPr>
            <a:picLocks noChangeAspect="1"/>
          </p:cNvPicPr>
          <p:nvPr>
            <a:videoFile r:link="rId1"/>
            <p:extLst>
              <p:ext uri="{DAA4B4D4-6D71-4841-9C94-3DE7FCFB9230}">
                <p14:media xmlns:p14="http://schemas.microsoft.com/office/powerpoint/2010/main" r:embed="rId2">
                  <p14:trim st="15436" end="0.7"/>
                </p14:media>
              </p:ext>
            </p:extLst>
          </p:nvPr>
        </p:nvPicPr>
        <p:blipFill rotWithShape="1">
          <a:blip r:embed="rId5"/>
          <a:srcRect l="17542" t="19345" r="14802" b="4085"/>
          <a:stretch>
            <a:fillRect/>
          </a:stretch>
        </p:blipFill>
        <p:spPr>
          <a:xfrm>
            <a:off x="7628387" y="1461045"/>
            <a:ext cx="3998006" cy="3126451"/>
          </a:xfrm>
          <a:prstGeom prst="rect">
            <a:avLst/>
          </a:prstGeom>
        </p:spPr>
      </p:pic>
      <p:sp>
        <p:nvSpPr>
          <p:cNvPr id="15" name="矩形 5">
            <a:extLst>
              <a:ext uri="{FF2B5EF4-FFF2-40B4-BE49-F238E27FC236}">
                <a16:creationId xmlns:a16="http://schemas.microsoft.com/office/drawing/2014/main" id="{F9174980-2270-4F19-B41E-17AAEFF351C6}"/>
              </a:ext>
            </a:extLst>
          </p:cNvPr>
          <p:cNvSpPr/>
          <p:nvPr/>
        </p:nvSpPr>
        <p:spPr>
          <a:xfrm>
            <a:off x="336000" y="2615126"/>
            <a:ext cx="5021091" cy="461665"/>
          </a:xfrm>
          <a:prstGeom prst="rect">
            <a:avLst/>
          </a:prstGeom>
        </p:spPr>
        <p:txBody>
          <a:bodyPr wrap="square">
            <a:spAutoFit/>
          </a:bodyPr>
          <a:lstStyle/>
          <a:p>
            <a:pPr marL="342891" indent="-342891">
              <a:buFont typeface="Wingdings" panose="05000000000000000000" pitchFamily="2" charset="2"/>
              <a:buChar char="p"/>
            </a:pPr>
            <a:r>
              <a:rPr lang="en-US" altLang="zh-CN" sz="2400">
                <a:ea typeface="黑体" panose="02010609060101010101" pitchFamily="49" charset="-122"/>
                <a:cs typeface="Times New Roman" panose="02020603050405020304" pitchFamily="18" charset="0"/>
              </a:rPr>
              <a:t>Problem Description</a:t>
            </a:r>
          </a:p>
        </p:txBody>
      </p:sp>
      <p:sp>
        <p:nvSpPr>
          <p:cNvPr id="13" name="TextBox 12">
            <a:extLst>
              <a:ext uri="{FF2B5EF4-FFF2-40B4-BE49-F238E27FC236}">
                <a16:creationId xmlns:a16="http://schemas.microsoft.com/office/drawing/2014/main" id="{533C8FBB-B539-49EB-8101-265CE5A9391B}"/>
              </a:ext>
            </a:extLst>
          </p:cNvPr>
          <p:cNvSpPr txBox="1"/>
          <p:nvPr/>
        </p:nvSpPr>
        <p:spPr>
          <a:xfrm>
            <a:off x="667427" y="3072504"/>
            <a:ext cx="6742345" cy="430887"/>
          </a:xfrm>
          <a:prstGeom prst="rect">
            <a:avLst/>
          </a:prstGeom>
          <a:noFill/>
        </p:spPr>
        <p:txBody>
          <a:bodyPr wrap="square">
            <a:spAutoFit/>
          </a:bodyPr>
          <a:lstStyle/>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Input: a video or a sequence of images</a:t>
            </a:r>
          </a:p>
        </p:txBody>
      </p:sp>
      <p:sp>
        <p:nvSpPr>
          <p:cNvPr id="14" name="TextBox 13">
            <a:extLst>
              <a:ext uri="{FF2B5EF4-FFF2-40B4-BE49-F238E27FC236}">
                <a16:creationId xmlns:a16="http://schemas.microsoft.com/office/drawing/2014/main" id="{E6A7C807-4FD8-45C4-8DE4-7701614873B6}"/>
              </a:ext>
            </a:extLst>
          </p:cNvPr>
          <p:cNvSpPr txBox="1"/>
          <p:nvPr/>
        </p:nvSpPr>
        <p:spPr>
          <a:xfrm>
            <a:off x="667427" y="3424713"/>
            <a:ext cx="6960960" cy="430887"/>
          </a:xfrm>
          <a:prstGeom prst="rect">
            <a:avLst/>
          </a:prstGeom>
          <a:noFill/>
        </p:spPr>
        <p:txBody>
          <a:bodyPr wrap="square">
            <a:spAutoFit/>
          </a:bodyPr>
          <a:lstStyle/>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Output: the type of actions for every person inside</a:t>
            </a:r>
          </a:p>
        </p:txBody>
      </p:sp>
      <p:sp>
        <p:nvSpPr>
          <p:cNvPr id="16" name="TextBox 15">
            <a:extLst>
              <a:ext uri="{FF2B5EF4-FFF2-40B4-BE49-F238E27FC236}">
                <a16:creationId xmlns:a16="http://schemas.microsoft.com/office/drawing/2014/main" id="{D8B508EB-9582-44B7-B1FD-32CDFFC5C1C3}"/>
              </a:ext>
            </a:extLst>
          </p:cNvPr>
          <p:cNvSpPr txBox="1"/>
          <p:nvPr/>
        </p:nvSpPr>
        <p:spPr>
          <a:xfrm>
            <a:off x="336000" y="6048573"/>
            <a:ext cx="7910820" cy="307777"/>
          </a:xfrm>
          <a:prstGeom prst="rect">
            <a:avLst/>
          </a:prstGeom>
          <a:noFill/>
        </p:spPr>
        <p:txBody>
          <a:bodyPr wrap="square" rtlCol="0">
            <a:spAutoFit/>
          </a:bodyPr>
          <a:lstStyle/>
          <a:p>
            <a:r>
              <a:rPr lang="en-US" altLang="zh-CN" sz="1400"/>
              <a:t>Video Source: Justin Johnson. Umich. Deep Learning for Computer Vision. Lecture 18. 2020 Fall</a:t>
            </a:r>
            <a:endParaRPr lang="zh-CN" altLang="en-US" sz="1400"/>
          </a:p>
        </p:txBody>
      </p:sp>
      <p:sp>
        <p:nvSpPr>
          <p:cNvPr id="17" name="TextBox 16">
            <a:extLst>
              <a:ext uri="{FF2B5EF4-FFF2-40B4-BE49-F238E27FC236}">
                <a16:creationId xmlns:a16="http://schemas.microsoft.com/office/drawing/2014/main" id="{8F0A843F-4155-4C3B-A0E4-72BD68EE0037}"/>
              </a:ext>
            </a:extLst>
          </p:cNvPr>
          <p:cNvSpPr txBox="1"/>
          <p:nvPr/>
        </p:nvSpPr>
        <p:spPr>
          <a:xfrm>
            <a:off x="667427" y="4941439"/>
            <a:ext cx="10167075" cy="430887"/>
          </a:xfrm>
          <a:prstGeom prst="rect">
            <a:avLst/>
          </a:prstGeom>
          <a:noFill/>
        </p:spPr>
        <p:txBody>
          <a:bodyPr wrap="square">
            <a:spAutoFit/>
          </a:bodyPr>
          <a:lstStyle/>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Successful work on pose estimation and pose based vision </a:t>
            </a:r>
          </a:p>
        </p:txBody>
      </p:sp>
    </p:spTree>
    <p:extLst>
      <p:ext uri="{BB962C8B-B14F-4D97-AF65-F5344CB8AC3E}">
        <p14:creationId xmlns:p14="http://schemas.microsoft.com/office/powerpoint/2010/main" val="1204715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479"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mute="1">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1479"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8D62A-360F-4EA6-AD78-CED856EF0861}"/>
              </a:ext>
            </a:extLst>
          </p:cNvPr>
          <p:cNvSpPr>
            <a:spLocks noGrp="1"/>
          </p:cNvSpPr>
          <p:nvPr>
            <p:ph type="title"/>
          </p:nvPr>
        </p:nvSpPr>
        <p:spPr/>
        <p:txBody>
          <a:bodyPr/>
          <a:lstStyle/>
          <a:p>
            <a:r>
              <a:rPr lang="en-US" altLang="zh-CN"/>
              <a:t>Related Work</a:t>
            </a:r>
            <a:endParaRPr lang="zh-CN" altLang="en-US"/>
          </a:p>
        </p:txBody>
      </p:sp>
      <p:sp>
        <p:nvSpPr>
          <p:cNvPr id="3" name="Date Placeholder 2">
            <a:extLst>
              <a:ext uri="{FF2B5EF4-FFF2-40B4-BE49-F238E27FC236}">
                <a16:creationId xmlns:a16="http://schemas.microsoft.com/office/drawing/2014/main" id="{A2404CB5-B484-4CF1-8A4E-13F2F525BC7D}"/>
              </a:ext>
            </a:extLst>
          </p:cNvPr>
          <p:cNvSpPr>
            <a:spLocks noGrp="1"/>
          </p:cNvSpPr>
          <p:nvPr>
            <p:ph type="dt" sz="half" idx="10"/>
          </p:nvPr>
        </p:nvSpPr>
        <p:spPr/>
        <p:txBody>
          <a:bodyPr/>
          <a:lstStyle/>
          <a:p>
            <a:fld id="{40B208D0-5C56-4CC0-905E-2BB4A5101381}" type="datetime4">
              <a:rPr lang="en-US" altLang="zh-CN" smtClean="0"/>
              <a:t>November 9, 2021</a:t>
            </a:fld>
            <a:endParaRPr lang="zh-CN" altLang="en-US"/>
          </a:p>
        </p:txBody>
      </p:sp>
      <p:sp>
        <p:nvSpPr>
          <p:cNvPr id="4" name="Footer Placeholder 3">
            <a:extLst>
              <a:ext uri="{FF2B5EF4-FFF2-40B4-BE49-F238E27FC236}">
                <a16:creationId xmlns:a16="http://schemas.microsoft.com/office/drawing/2014/main" id="{27358912-4F0E-421B-B569-6A4D8AB214ED}"/>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5" name="Slide Number Placeholder 4">
            <a:extLst>
              <a:ext uri="{FF2B5EF4-FFF2-40B4-BE49-F238E27FC236}">
                <a16:creationId xmlns:a16="http://schemas.microsoft.com/office/drawing/2014/main" id="{571FF81D-9D02-4EA9-9EB4-ED2F71A1261A}"/>
              </a:ext>
            </a:extLst>
          </p:cNvPr>
          <p:cNvSpPr>
            <a:spLocks noGrp="1"/>
          </p:cNvSpPr>
          <p:nvPr>
            <p:ph type="sldNum" sz="quarter" idx="12"/>
          </p:nvPr>
        </p:nvSpPr>
        <p:spPr/>
        <p:txBody>
          <a:bodyPr/>
          <a:lstStyle/>
          <a:p>
            <a:fld id="{B6EE4CE8-67DD-4AAC-82D8-3F81517F6647}" type="slidenum">
              <a:rPr lang="zh-CN" altLang="en-US" smtClean="0"/>
              <a:pPr/>
              <a:t>3</a:t>
            </a:fld>
            <a:endParaRPr lang="zh-CN" altLang="en-US"/>
          </a:p>
        </p:txBody>
      </p:sp>
      <p:sp>
        <p:nvSpPr>
          <p:cNvPr id="6" name="矩形 5">
            <a:extLst>
              <a:ext uri="{FF2B5EF4-FFF2-40B4-BE49-F238E27FC236}">
                <a16:creationId xmlns:a16="http://schemas.microsoft.com/office/drawing/2014/main" id="{5A6D2584-6D60-4024-9077-AFD120FF24A6}"/>
              </a:ext>
            </a:extLst>
          </p:cNvPr>
          <p:cNvSpPr/>
          <p:nvPr/>
        </p:nvSpPr>
        <p:spPr>
          <a:xfrm>
            <a:off x="336000" y="900000"/>
            <a:ext cx="5021091" cy="830997"/>
          </a:xfrm>
          <a:prstGeom prst="rect">
            <a:avLst/>
          </a:prstGeom>
        </p:spPr>
        <p:txBody>
          <a:bodyPr wrap="square">
            <a:spAutoFit/>
          </a:bodyPr>
          <a:lstStyle/>
          <a:p>
            <a:pPr marL="342891" indent="-342891">
              <a:buFont typeface="Wingdings" panose="05000000000000000000" pitchFamily="2" charset="2"/>
              <a:buChar char="p"/>
            </a:pPr>
            <a:r>
              <a:rPr lang="en-US" altLang="zh-CN" sz="2400">
                <a:ea typeface="黑体" panose="02010609060101010101" pitchFamily="49" charset="-122"/>
                <a:cs typeface="Times New Roman" panose="02020603050405020304" pitchFamily="18" charset="0"/>
              </a:rPr>
              <a:t>OpenPifPaf and MonoLoco</a:t>
            </a:r>
          </a:p>
          <a:p>
            <a:endParaRPr lang="en-US" altLang="zh-CN" sz="2400">
              <a:ea typeface="黑体" panose="02010609060101010101" pitchFamily="49" charset="-122"/>
              <a:cs typeface="Times New Roman" panose="02020603050405020304" pitchFamily="18" charset="0"/>
            </a:endParaRPr>
          </a:p>
        </p:txBody>
      </p:sp>
      <p:pic>
        <p:nvPicPr>
          <p:cNvPr id="1026" name="Picture 2" descr="example image with overlaid pose predictions">
            <a:extLst>
              <a:ext uri="{FF2B5EF4-FFF2-40B4-BE49-F238E27FC236}">
                <a16:creationId xmlns:a16="http://schemas.microsoft.com/office/drawing/2014/main" id="{71849110-EC52-43A5-A364-AB54703C70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53400" y="1199070"/>
            <a:ext cx="3198882" cy="2134235"/>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24DA3543-0EE5-4992-AED5-9C5E73EB1E3B}"/>
              </a:ext>
            </a:extLst>
          </p:cNvPr>
          <p:cNvSpPr txBox="1"/>
          <p:nvPr/>
        </p:nvSpPr>
        <p:spPr>
          <a:xfrm>
            <a:off x="720000" y="1440000"/>
            <a:ext cx="7433400" cy="430887"/>
          </a:xfrm>
          <a:prstGeom prst="rect">
            <a:avLst/>
          </a:prstGeom>
          <a:noFill/>
        </p:spPr>
        <p:txBody>
          <a:bodyPr wrap="square">
            <a:spAutoFit/>
          </a:bodyPr>
          <a:lstStyle/>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OpenPifpaf can extract human body poses from images</a:t>
            </a:r>
          </a:p>
        </p:txBody>
      </p:sp>
      <p:grpSp>
        <p:nvGrpSpPr>
          <p:cNvPr id="10" name="Group 9">
            <a:extLst>
              <a:ext uri="{FF2B5EF4-FFF2-40B4-BE49-F238E27FC236}">
                <a16:creationId xmlns:a16="http://schemas.microsoft.com/office/drawing/2014/main" id="{51E93470-C3DC-4F9F-A761-F52A87469AE2}"/>
              </a:ext>
            </a:extLst>
          </p:cNvPr>
          <p:cNvGrpSpPr/>
          <p:nvPr/>
        </p:nvGrpSpPr>
        <p:grpSpPr>
          <a:xfrm>
            <a:off x="458411" y="3333305"/>
            <a:ext cx="11331210" cy="2565528"/>
            <a:chOff x="458411" y="3333305"/>
            <a:chExt cx="11331210" cy="2565528"/>
          </a:xfrm>
        </p:grpSpPr>
        <p:pic>
          <p:nvPicPr>
            <p:cNvPr id="9" name="Picture 8">
              <a:extLst>
                <a:ext uri="{FF2B5EF4-FFF2-40B4-BE49-F238E27FC236}">
                  <a16:creationId xmlns:a16="http://schemas.microsoft.com/office/drawing/2014/main" id="{F4668FD3-F6F1-4C6D-AF07-A1719EF728F4}"/>
                </a:ext>
              </a:extLst>
            </p:cNvPr>
            <p:cNvPicPr>
              <a:picLocks noChangeAspect="1"/>
            </p:cNvPicPr>
            <p:nvPr/>
          </p:nvPicPr>
          <p:blipFill>
            <a:blip r:embed="rId4"/>
            <a:stretch>
              <a:fillRect/>
            </a:stretch>
          </p:blipFill>
          <p:spPr>
            <a:xfrm>
              <a:off x="541526" y="3376394"/>
              <a:ext cx="11248095" cy="2522439"/>
            </a:xfrm>
            <a:prstGeom prst="rect">
              <a:avLst/>
            </a:prstGeom>
          </p:spPr>
        </p:pic>
        <p:pic>
          <p:nvPicPr>
            <p:cNvPr id="7" name="Picture 2">
              <a:extLst>
                <a:ext uri="{FF2B5EF4-FFF2-40B4-BE49-F238E27FC236}">
                  <a16:creationId xmlns:a16="http://schemas.microsoft.com/office/drawing/2014/main" id="{D5775291-7D9C-43FA-8DFF-1C6C8C97F1C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8411" y="3333305"/>
              <a:ext cx="1050978" cy="2502880"/>
            </a:xfrm>
            <a:prstGeom prst="rect">
              <a:avLst/>
            </a:prstGeom>
            <a:noFill/>
            <a:extLst>
              <a:ext uri="{909E8E84-426E-40DD-AFC4-6F175D3DCCD1}">
                <a14:hiddenFill xmlns:a14="http://schemas.microsoft.com/office/drawing/2010/main">
                  <a:solidFill>
                    <a:srgbClr val="FFFFFF"/>
                  </a:solidFill>
                </a14:hiddenFill>
              </a:ext>
            </a:extLst>
          </p:spPr>
        </p:pic>
      </p:grpSp>
      <p:sp>
        <p:nvSpPr>
          <p:cNvPr id="12" name="TextBox 11">
            <a:extLst>
              <a:ext uri="{FF2B5EF4-FFF2-40B4-BE49-F238E27FC236}">
                <a16:creationId xmlns:a16="http://schemas.microsoft.com/office/drawing/2014/main" id="{956FA942-F107-42C1-9D06-7E76BBD15534}"/>
              </a:ext>
            </a:extLst>
          </p:cNvPr>
          <p:cNvSpPr txBox="1"/>
          <p:nvPr/>
        </p:nvSpPr>
        <p:spPr>
          <a:xfrm>
            <a:off x="336000" y="5908270"/>
            <a:ext cx="9722400" cy="430887"/>
          </a:xfrm>
          <a:prstGeom prst="rect">
            <a:avLst/>
          </a:prstGeom>
          <a:noFill/>
        </p:spPr>
        <p:txBody>
          <a:bodyPr wrap="square" rtlCol="0">
            <a:spAutoFit/>
          </a:bodyPr>
          <a:lstStyle/>
          <a:p>
            <a:r>
              <a:rPr lang="en-US" altLang="zh-CN" sz="1100"/>
              <a:t>OpenPifpaf: Sven Kreiss et al., OpenPifPaf: Composite Fields for Semantic Keypoint Detection and Spatio-Temporal Association. arXiv:2103.02440.</a:t>
            </a:r>
          </a:p>
          <a:p>
            <a:r>
              <a:rPr lang="en-US" altLang="zh-CN" sz="1100"/>
              <a:t>Monoloco: Lorenzo Bertoni et al., Monoloco: Monocular 3d pedestrian localization and uncertainty estimation. ICCV2019</a:t>
            </a:r>
            <a:endParaRPr lang="zh-CN" altLang="en-US" sz="1100"/>
          </a:p>
        </p:txBody>
      </p:sp>
      <p:sp>
        <p:nvSpPr>
          <p:cNvPr id="13" name="TextBox 12">
            <a:extLst>
              <a:ext uri="{FF2B5EF4-FFF2-40B4-BE49-F238E27FC236}">
                <a16:creationId xmlns:a16="http://schemas.microsoft.com/office/drawing/2014/main" id="{4DC74B6E-5FE5-46D5-8F32-36CC698B5DF8}"/>
              </a:ext>
            </a:extLst>
          </p:cNvPr>
          <p:cNvSpPr txBox="1"/>
          <p:nvPr/>
        </p:nvSpPr>
        <p:spPr>
          <a:xfrm>
            <a:off x="720000" y="1946945"/>
            <a:ext cx="7433400" cy="430887"/>
          </a:xfrm>
          <a:prstGeom prst="rect">
            <a:avLst/>
          </a:prstGeom>
          <a:noFill/>
        </p:spPr>
        <p:txBody>
          <a:bodyPr wrap="square">
            <a:spAutoFit/>
          </a:bodyPr>
          <a:lstStyle/>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Monoloco takes 2D poses and predicts 3D localization </a:t>
            </a:r>
          </a:p>
        </p:txBody>
      </p:sp>
      <p:sp>
        <p:nvSpPr>
          <p:cNvPr id="15" name="TextBox 14">
            <a:extLst>
              <a:ext uri="{FF2B5EF4-FFF2-40B4-BE49-F238E27FC236}">
                <a16:creationId xmlns:a16="http://schemas.microsoft.com/office/drawing/2014/main" id="{FAE81AA5-8424-4D6F-9F01-01832785EC07}"/>
              </a:ext>
            </a:extLst>
          </p:cNvPr>
          <p:cNvSpPr txBox="1"/>
          <p:nvPr/>
        </p:nvSpPr>
        <p:spPr>
          <a:xfrm>
            <a:off x="720000" y="2438562"/>
            <a:ext cx="7433400" cy="769441"/>
          </a:xfrm>
          <a:prstGeom prst="rect">
            <a:avLst/>
          </a:prstGeom>
          <a:noFill/>
        </p:spPr>
        <p:txBody>
          <a:bodyPr wrap="square">
            <a:spAutoFit/>
          </a:bodyPr>
          <a:lstStyle/>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Inspiration: use the </a:t>
            </a:r>
            <a:r>
              <a:rPr lang="en-US" altLang="zh-CN" sz="2200">
                <a:solidFill>
                  <a:srgbClr val="C00000"/>
                </a:solidFill>
                <a:ea typeface="黑体" panose="02010609060101010101" pitchFamily="49" charset="-122"/>
                <a:cs typeface="Times New Roman" panose="02020603050405020304" pitchFamily="18" charset="0"/>
              </a:rPr>
              <a:t>base network</a:t>
            </a:r>
            <a:r>
              <a:rPr lang="en-US" altLang="zh-CN" sz="2200">
                <a:ea typeface="黑体" panose="02010609060101010101" pitchFamily="49" charset="-122"/>
                <a:cs typeface="Times New Roman" panose="02020603050405020304" pitchFamily="18" charset="0"/>
              </a:rPr>
              <a:t> of Monoloco, and adjust prediction head</a:t>
            </a:r>
          </a:p>
        </p:txBody>
      </p:sp>
      <p:sp>
        <p:nvSpPr>
          <p:cNvPr id="8" name="Rectangle: Rounded Corners 7">
            <a:extLst>
              <a:ext uri="{FF2B5EF4-FFF2-40B4-BE49-F238E27FC236}">
                <a16:creationId xmlns:a16="http://schemas.microsoft.com/office/drawing/2014/main" id="{B3D008A1-19BD-4D09-987A-930072EEA488}"/>
              </a:ext>
            </a:extLst>
          </p:cNvPr>
          <p:cNvSpPr/>
          <p:nvPr/>
        </p:nvSpPr>
        <p:spPr>
          <a:xfrm>
            <a:off x="2642532" y="3342742"/>
            <a:ext cx="4420998" cy="2502880"/>
          </a:xfrm>
          <a:prstGeom prst="roundRect">
            <a:avLst/>
          </a:prstGeom>
          <a:solidFill>
            <a:srgbClr val="C00000">
              <a:alpha val="10000"/>
            </a:srgbClr>
          </a:solidFill>
          <a:ln w="19050" cap="flat" cmpd="sng" algn="ctr">
            <a:solidFill>
              <a:srgbClr val="C00000"/>
            </a:solidFill>
            <a:prstDash val="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zh-CN" altLang="en-US"/>
          </a:p>
        </p:txBody>
      </p:sp>
    </p:spTree>
    <p:extLst>
      <p:ext uri="{BB962C8B-B14F-4D97-AF65-F5344CB8AC3E}">
        <p14:creationId xmlns:p14="http://schemas.microsoft.com/office/powerpoint/2010/main" val="17658349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54876-5DB9-4FEC-8666-DC8894CD6C07}"/>
              </a:ext>
            </a:extLst>
          </p:cNvPr>
          <p:cNvSpPr>
            <a:spLocks noGrp="1"/>
          </p:cNvSpPr>
          <p:nvPr>
            <p:ph type="title"/>
          </p:nvPr>
        </p:nvSpPr>
        <p:spPr>
          <a:xfrm>
            <a:off x="336000" y="261110"/>
            <a:ext cx="6144313" cy="504001"/>
          </a:xfrm>
        </p:spPr>
        <p:txBody>
          <a:bodyPr/>
          <a:lstStyle/>
          <a:p>
            <a:r>
              <a:rPr lang="en-US" altLang="zh-CN"/>
              <a:t>Datasets and Evaluation</a:t>
            </a:r>
            <a:endParaRPr lang="zh-CN" altLang="en-US"/>
          </a:p>
        </p:txBody>
      </p:sp>
      <p:sp>
        <p:nvSpPr>
          <p:cNvPr id="3" name="Date Placeholder 2">
            <a:extLst>
              <a:ext uri="{FF2B5EF4-FFF2-40B4-BE49-F238E27FC236}">
                <a16:creationId xmlns:a16="http://schemas.microsoft.com/office/drawing/2014/main" id="{B392D918-904B-4C5B-BAF1-693659D232EA}"/>
              </a:ext>
            </a:extLst>
          </p:cNvPr>
          <p:cNvSpPr>
            <a:spLocks noGrp="1"/>
          </p:cNvSpPr>
          <p:nvPr>
            <p:ph type="dt" sz="half" idx="10"/>
          </p:nvPr>
        </p:nvSpPr>
        <p:spPr/>
        <p:txBody>
          <a:bodyPr/>
          <a:lstStyle/>
          <a:p>
            <a:fld id="{40B208D0-5C56-4CC0-905E-2BB4A5101381}" type="datetime4">
              <a:rPr lang="en-US" altLang="zh-CN" smtClean="0"/>
              <a:t>November 8, 2021</a:t>
            </a:fld>
            <a:endParaRPr lang="zh-CN" altLang="en-US"/>
          </a:p>
        </p:txBody>
      </p:sp>
      <p:sp>
        <p:nvSpPr>
          <p:cNvPr id="4" name="Footer Placeholder 3">
            <a:extLst>
              <a:ext uri="{FF2B5EF4-FFF2-40B4-BE49-F238E27FC236}">
                <a16:creationId xmlns:a16="http://schemas.microsoft.com/office/drawing/2014/main" id="{6E0F111F-8C0B-42EF-AE09-21AFC48DCDAB}"/>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5" name="Slide Number Placeholder 4">
            <a:extLst>
              <a:ext uri="{FF2B5EF4-FFF2-40B4-BE49-F238E27FC236}">
                <a16:creationId xmlns:a16="http://schemas.microsoft.com/office/drawing/2014/main" id="{243B0D53-D8C9-40E3-B151-182E1B822B30}"/>
              </a:ext>
            </a:extLst>
          </p:cNvPr>
          <p:cNvSpPr>
            <a:spLocks noGrp="1"/>
          </p:cNvSpPr>
          <p:nvPr>
            <p:ph type="sldNum" sz="quarter" idx="12"/>
          </p:nvPr>
        </p:nvSpPr>
        <p:spPr/>
        <p:txBody>
          <a:bodyPr/>
          <a:lstStyle/>
          <a:p>
            <a:fld id="{B6EE4CE8-67DD-4AAC-82D8-3F81517F6647}" type="slidenum">
              <a:rPr lang="zh-CN" altLang="en-US" smtClean="0"/>
              <a:pPr/>
              <a:t>4</a:t>
            </a:fld>
            <a:endParaRPr lang="zh-CN" altLang="en-US"/>
          </a:p>
        </p:txBody>
      </p:sp>
      <p:sp>
        <p:nvSpPr>
          <p:cNvPr id="6" name="矩形 5">
            <a:extLst>
              <a:ext uri="{FF2B5EF4-FFF2-40B4-BE49-F238E27FC236}">
                <a16:creationId xmlns:a16="http://schemas.microsoft.com/office/drawing/2014/main" id="{724638BF-F66E-4EA9-B2BE-74DFDFC03A50}"/>
              </a:ext>
            </a:extLst>
          </p:cNvPr>
          <p:cNvSpPr/>
          <p:nvPr/>
        </p:nvSpPr>
        <p:spPr>
          <a:xfrm>
            <a:off x="336000" y="900000"/>
            <a:ext cx="5021091" cy="461665"/>
          </a:xfrm>
          <a:prstGeom prst="rect">
            <a:avLst/>
          </a:prstGeom>
        </p:spPr>
        <p:txBody>
          <a:bodyPr wrap="square">
            <a:spAutoFit/>
          </a:bodyPr>
          <a:lstStyle/>
          <a:p>
            <a:pPr marL="342891" indent="-342891">
              <a:buFont typeface="Wingdings" panose="05000000000000000000" pitchFamily="2" charset="2"/>
              <a:buChar char="p"/>
            </a:pPr>
            <a:r>
              <a:rPr lang="en-US" altLang="zh-CN" sz="2400">
                <a:ea typeface="黑体" panose="02010609060101010101" pitchFamily="49" charset="-122"/>
                <a:cs typeface="Times New Roman" panose="02020603050405020304" pitchFamily="18" charset="0"/>
              </a:rPr>
              <a:t>TCG Dataset</a:t>
            </a:r>
          </a:p>
        </p:txBody>
      </p:sp>
      <p:sp>
        <p:nvSpPr>
          <p:cNvPr id="7" name="矩形 5">
            <a:extLst>
              <a:ext uri="{FF2B5EF4-FFF2-40B4-BE49-F238E27FC236}">
                <a16:creationId xmlns:a16="http://schemas.microsoft.com/office/drawing/2014/main" id="{4C4BD624-EF31-41EB-B2DC-578C9298E708}"/>
              </a:ext>
            </a:extLst>
          </p:cNvPr>
          <p:cNvSpPr/>
          <p:nvPr/>
        </p:nvSpPr>
        <p:spPr>
          <a:xfrm>
            <a:off x="336000" y="3282696"/>
            <a:ext cx="6144313" cy="461665"/>
          </a:xfrm>
          <a:prstGeom prst="rect">
            <a:avLst/>
          </a:prstGeom>
        </p:spPr>
        <p:txBody>
          <a:bodyPr wrap="square">
            <a:spAutoFit/>
          </a:bodyPr>
          <a:lstStyle/>
          <a:p>
            <a:pPr marL="342891" indent="-342891">
              <a:buFont typeface="Wingdings" panose="05000000000000000000" pitchFamily="2" charset="2"/>
              <a:buChar char="p"/>
            </a:pPr>
            <a:r>
              <a:rPr lang="en-US" altLang="zh-CN" sz="2400">
                <a:ea typeface="黑体" panose="02010609060101010101" pitchFamily="49" charset="-122"/>
                <a:cs typeface="Times New Roman" panose="02020603050405020304" pitchFamily="18" charset="0"/>
              </a:rPr>
              <a:t>TITAN Dataset</a:t>
            </a:r>
          </a:p>
        </p:txBody>
      </p:sp>
      <p:sp>
        <p:nvSpPr>
          <p:cNvPr id="8" name="TextBox 7">
            <a:extLst>
              <a:ext uri="{FF2B5EF4-FFF2-40B4-BE49-F238E27FC236}">
                <a16:creationId xmlns:a16="http://schemas.microsoft.com/office/drawing/2014/main" id="{3B7C0290-084E-4827-8131-40B89891833D}"/>
              </a:ext>
            </a:extLst>
          </p:cNvPr>
          <p:cNvSpPr txBox="1"/>
          <p:nvPr/>
        </p:nvSpPr>
        <p:spPr>
          <a:xfrm>
            <a:off x="719999" y="1440000"/>
            <a:ext cx="7265761" cy="430887"/>
          </a:xfrm>
          <a:prstGeom prst="rect">
            <a:avLst/>
          </a:prstGeom>
          <a:noFill/>
        </p:spPr>
        <p:txBody>
          <a:bodyPr wrap="square">
            <a:spAutoFit/>
          </a:bodyPr>
          <a:lstStyle/>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Traffic Control Guesture according to German regulations</a:t>
            </a:r>
          </a:p>
        </p:txBody>
      </p:sp>
      <p:pic>
        <p:nvPicPr>
          <p:cNvPr id="19" name="Picture 18">
            <a:extLst>
              <a:ext uri="{FF2B5EF4-FFF2-40B4-BE49-F238E27FC236}">
                <a16:creationId xmlns:a16="http://schemas.microsoft.com/office/drawing/2014/main" id="{9700AAE1-B6B5-49BB-877F-37A2D62C7864}"/>
              </a:ext>
            </a:extLst>
          </p:cNvPr>
          <p:cNvPicPr>
            <a:picLocks noChangeAspect="1"/>
          </p:cNvPicPr>
          <p:nvPr/>
        </p:nvPicPr>
        <p:blipFill>
          <a:blip r:embed="rId3"/>
          <a:stretch>
            <a:fillRect/>
          </a:stretch>
        </p:blipFill>
        <p:spPr>
          <a:xfrm>
            <a:off x="7808058" y="986827"/>
            <a:ext cx="4047942" cy="2445228"/>
          </a:xfrm>
          <a:prstGeom prst="rect">
            <a:avLst/>
          </a:prstGeom>
        </p:spPr>
      </p:pic>
      <p:sp>
        <p:nvSpPr>
          <p:cNvPr id="20" name="TextBox 19">
            <a:extLst>
              <a:ext uri="{FF2B5EF4-FFF2-40B4-BE49-F238E27FC236}">
                <a16:creationId xmlns:a16="http://schemas.microsoft.com/office/drawing/2014/main" id="{10F9D650-6C9A-4DB1-8BE6-2BFDB9A4DD9C}"/>
              </a:ext>
            </a:extLst>
          </p:cNvPr>
          <p:cNvSpPr txBox="1"/>
          <p:nvPr/>
        </p:nvSpPr>
        <p:spPr>
          <a:xfrm>
            <a:off x="719999" y="1827267"/>
            <a:ext cx="6903313" cy="430887"/>
          </a:xfrm>
          <a:prstGeom prst="rect">
            <a:avLst/>
          </a:prstGeom>
          <a:noFill/>
        </p:spPr>
        <p:txBody>
          <a:bodyPr wrap="square">
            <a:spAutoFit/>
          </a:bodyPr>
          <a:lstStyle/>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Consists of 550 sequences of 3D body poses</a:t>
            </a:r>
          </a:p>
        </p:txBody>
      </p:sp>
      <p:pic>
        <p:nvPicPr>
          <p:cNvPr id="23" name="Picture 22">
            <a:extLst>
              <a:ext uri="{FF2B5EF4-FFF2-40B4-BE49-F238E27FC236}">
                <a16:creationId xmlns:a16="http://schemas.microsoft.com/office/drawing/2014/main" id="{27DE5D41-AC4B-428A-A9F8-9980649E7CBF}"/>
              </a:ext>
            </a:extLst>
          </p:cNvPr>
          <p:cNvPicPr>
            <a:picLocks noChangeAspect="1"/>
          </p:cNvPicPr>
          <p:nvPr/>
        </p:nvPicPr>
        <p:blipFill>
          <a:blip r:embed="rId4"/>
          <a:stretch>
            <a:fillRect/>
          </a:stretch>
        </p:blipFill>
        <p:spPr>
          <a:xfrm>
            <a:off x="8610600" y="3602115"/>
            <a:ext cx="2743201" cy="2584175"/>
          </a:xfrm>
          <a:prstGeom prst="rect">
            <a:avLst/>
          </a:prstGeom>
        </p:spPr>
      </p:pic>
      <p:sp>
        <p:nvSpPr>
          <p:cNvPr id="24" name="TextBox 23">
            <a:extLst>
              <a:ext uri="{FF2B5EF4-FFF2-40B4-BE49-F238E27FC236}">
                <a16:creationId xmlns:a16="http://schemas.microsoft.com/office/drawing/2014/main" id="{FF462285-7910-4DCF-A1CA-248EE97F2AA5}"/>
              </a:ext>
            </a:extLst>
          </p:cNvPr>
          <p:cNvSpPr txBox="1"/>
          <p:nvPr/>
        </p:nvSpPr>
        <p:spPr>
          <a:xfrm>
            <a:off x="719764" y="3834934"/>
            <a:ext cx="7740664" cy="430887"/>
          </a:xfrm>
          <a:prstGeom prst="rect">
            <a:avLst/>
          </a:prstGeom>
          <a:noFill/>
        </p:spPr>
        <p:txBody>
          <a:bodyPr wrap="square">
            <a:spAutoFit/>
          </a:bodyPr>
          <a:lstStyle/>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Video clips captured with an onboard camera (run OpenPifpaf) </a:t>
            </a:r>
          </a:p>
        </p:txBody>
      </p:sp>
      <p:sp>
        <p:nvSpPr>
          <p:cNvPr id="15" name="TextBox 14">
            <a:extLst>
              <a:ext uri="{FF2B5EF4-FFF2-40B4-BE49-F238E27FC236}">
                <a16:creationId xmlns:a16="http://schemas.microsoft.com/office/drawing/2014/main" id="{A3AA1CBA-FAAD-4CA7-A4CE-0CDBE994A3A0}"/>
              </a:ext>
            </a:extLst>
          </p:cNvPr>
          <p:cNvSpPr txBox="1"/>
          <p:nvPr/>
        </p:nvSpPr>
        <p:spPr>
          <a:xfrm>
            <a:off x="719999" y="2214534"/>
            <a:ext cx="7088059" cy="769441"/>
          </a:xfrm>
          <a:prstGeom prst="rect">
            <a:avLst/>
          </a:prstGeom>
          <a:noFill/>
        </p:spPr>
        <p:txBody>
          <a:bodyPr wrap="square">
            <a:spAutoFit/>
          </a:bodyPr>
          <a:lstStyle/>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Actors observed from multiple </a:t>
            </a:r>
            <a:r>
              <a:rPr lang="en-US" altLang="zh-CN" sz="2200">
                <a:solidFill>
                  <a:srgbClr val="C00000"/>
                </a:solidFill>
                <a:ea typeface="黑体" panose="02010609060101010101" pitchFamily="49" charset="-122"/>
                <a:cs typeface="Times New Roman" panose="02020603050405020304" pitchFamily="18" charset="0"/>
              </a:rPr>
              <a:t>view points</a:t>
            </a:r>
            <a:r>
              <a:rPr lang="en-US" altLang="zh-CN" sz="2200">
                <a:ea typeface="黑体" panose="02010609060101010101" pitchFamily="49" charset="-122"/>
                <a:cs typeface="Times New Roman" panose="02020603050405020304" pitchFamily="18" charset="0"/>
              </a:rPr>
              <a:t> (cross-view evaluation) and by multiple </a:t>
            </a:r>
            <a:r>
              <a:rPr lang="en-US" altLang="zh-CN" sz="2200">
                <a:solidFill>
                  <a:srgbClr val="C00000"/>
                </a:solidFill>
                <a:ea typeface="黑体" panose="02010609060101010101" pitchFamily="49" charset="-122"/>
                <a:cs typeface="Times New Roman" panose="02020603050405020304" pitchFamily="18" charset="0"/>
              </a:rPr>
              <a:t>observers</a:t>
            </a:r>
            <a:r>
              <a:rPr lang="en-US" altLang="zh-CN" sz="2200">
                <a:ea typeface="黑体" panose="02010609060101010101" pitchFamily="49" charset="-122"/>
                <a:cs typeface="Times New Roman" panose="02020603050405020304" pitchFamily="18" charset="0"/>
              </a:rPr>
              <a:t> (cross subject)</a:t>
            </a:r>
          </a:p>
        </p:txBody>
      </p:sp>
      <p:sp>
        <p:nvSpPr>
          <p:cNvPr id="10" name="TextBox 9">
            <a:extLst>
              <a:ext uri="{FF2B5EF4-FFF2-40B4-BE49-F238E27FC236}">
                <a16:creationId xmlns:a16="http://schemas.microsoft.com/office/drawing/2014/main" id="{93566C70-0315-42A6-821E-4C9BB5F71874}"/>
              </a:ext>
            </a:extLst>
          </p:cNvPr>
          <p:cNvSpPr txBox="1"/>
          <p:nvPr/>
        </p:nvSpPr>
        <p:spPr>
          <a:xfrm>
            <a:off x="336000" y="5908270"/>
            <a:ext cx="7472058" cy="430887"/>
          </a:xfrm>
          <a:prstGeom prst="rect">
            <a:avLst/>
          </a:prstGeom>
          <a:noFill/>
        </p:spPr>
        <p:txBody>
          <a:bodyPr wrap="square" rtlCol="0">
            <a:spAutoFit/>
          </a:bodyPr>
          <a:lstStyle/>
          <a:p>
            <a:r>
              <a:rPr lang="en-US" altLang="zh-CN" sz="1100"/>
              <a:t>TCG Dataset: Wiederer et al., Traffic Control Gesture Recognition for Autonomous Vehicles. IROS 2020</a:t>
            </a:r>
            <a:br>
              <a:rPr lang="en-US" altLang="zh-CN" sz="1100"/>
            </a:br>
            <a:r>
              <a:rPr lang="en-US" altLang="zh-CN" sz="1100"/>
              <a:t>TITAN Dataset: Malla Srikanth et al., "Titan: Future forecast using action priors." CVPR 2020</a:t>
            </a:r>
            <a:endParaRPr lang="zh-CN" altLang="en-US" sz="1100"/>
          </a:p>
        </p:txBody>
      </p:sp>
      <p:sp>
        <p:nvSpPr>
          <p:cNvPr id="17" name="TextBox 16">
            <a:extLst>
              <a:ext uri="{FF2B5EF4-FFF2-40B4-BE49-F238E27FC236}">
                <a16:creationId xmlns:a16="http://schemas.microsoft.com/office/drawing/2014/main" id="{0DC756F2-3061-4383-9C02-3F5B36236686}"/>
              </a:ext>
            </a:extLst>
          </p:cNvPr>
          <p:cNvSpPr txBox="1"/>
          <p:nvPr/>
        </p:nvSpPr>
        <p:spPr>
          <a:xfrm>
            <a:off x="719764" y="4251451"/>
            <a:ext cx="7740664" cy="769441"/>
          </a:xfrm>
          <a:prstGeom prst="rect">
            <a:avLst/>
          </a:prstGeom>
          <a:noFill/>
        </p:spPr>
        <p:txBody>
          <a:bodyPr wrap="square">
            <a:spAutoFit/>
          </a:bodyPr>
          <a:lstStyle/>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Labels organized in hierarchy, from individual actions (</a:t>
            </a:r>
            <a:r>
              <a:rPr lang="en-US" altLang="zh-CN" sz="2200">
                <a:solidFill>
                  <a:srgbClr val="00B050"/>
                </a:solidFill>
                <a:ea typeface="黑体" panose="02010609060101010101" pitchFamily="49" charset="-122"/>
                <a:cs typeface="Times New Roman" panose="02020603050405020304" pitchFamily="18" charset="0"/>
              </a:rPr>
              <a:t>standing</a:t>
            </a:r>
            <a:r>
              <a:rPr lang="en-US" altLang="zh-CN" sz="2200">
                <a:ea typeface="黑体" panose="02010609060101010101" pitchFamily="49" charset="-122"/>
                <a:cs typeface="Times New Roman" panose="02020603050405020304" pitchFamily="18" charset="0"/>
              </a:rPr>
              <a:t>) to those involving context (</a:t>
            </a:r>
            <a:r>
              <a:rPr lang="en-US" altLang="zh-CN" sz="2200">
                <a:solidFill>
                  <a:srgbClr val="FDC532"/>
                </a:solidFill>
                <a:ea typeface="黑体" panose="02010609060101010101" pitchFamily="49" charset="-122"/>
                <a:cs typeface="Times New Roman" panose="02020603050405020304" pitchFamily="18" charset="0"/>
              </a:rPr>
              <a:t>talking in group</a:t>
            </a:r>
            <a:r>
              <a:rPr lang="en-US" altLang="zh-CN" sz="2200">
                <a:ea typeface="黑体" panose="02010609060101010101" pitchFamily="49" charset="-122"/>
                <a:cs typeface="Times New Roman" panose="02020603050405020304" pitchFamily="18" charset="0"/>
              </a:rPr>
              <a:t>) </a:t>
            </a:r>
          </a:p>
        </p:txBody>
      </p:sp>
      <p:sp>
        <p:nvSpPr>
          <p:cNvPr id="18" name="TextBox 17">
            <a:extLst>
              <a:ext uri="{FF2B5EF4-FFF2-40B4-BE49-F238E27FC236}">
                <a16:creationId xmlns:a16="http://schemas.microsoft.com/office/drawing/2014/main" id="{4BE38871-09FF-4247-81D6-1C2F676C185F}"/>
              </a:ext>
            </a:extLst>
          </p:cNvPr>
          <p:cNvSpPr txBox="1"/>
          <p:nvPr/>
        </p:nvSpPr>
        <p:spPr>
          <a:xfrm>
            <a:off x="719764" y="5006522"/>
            <a:ext cx="7740664" cy="769441"/>
          </a:xfrm>
          <a:prstGeom prst="rect">
            <a:avLst/>
          </a:prstGeom>
          <a:noFill/>
        </p:spPr>
        <p:txBody>
          <a:bodyPr wrap="square">
            <a:spAutoFit/>
          </a:bodyPr>
          <a:lstStyle/>
          <a:p>
            <a:pPr marL="342900" indent="-342900">
              <a:buFont typeface="Arial" panose="020B0604020202020204" pitchFamily="34" charset="0"/>
              <a:buChar char="•"/>
            </a:pPr>
            <a:r>
              <a:rPr lang="en-US" altLang="zh-CN" sz="2200">
                <a:ea typeface="黑体" panose="02010609060101010101" pitchFamily="49" charset="-122"/>
                <a:cs typeface="Times New Roman" panose="02020603050405020304" pitchFamily="18" charset="0"/>
              </a:rPr>
              <a:t>Five groups: </a:t>
            </a:r>
            <a:r>
              <a:rPr lang="en-US" altLang="zh-CN" sz="2200">
                <a:solidFill>
                  <a:srgbClr val="00B050"/>
                </a:solidFill>
                <a:ea typeface="黑体" panose="02010609060101010101" pitchFamily="49" charset="-122"/>
                <a:cs typeface="Times New Roman" panose="02020603050405020304" pitchFamily="18" charset="0"/>
              </a:rPr>
              <a:t>Atomic</a:t>
            </a:r>
            <a:r>
              <a:rPr lang="en-US" altLang="zh-CN" sz="2200">
                <a:ea typeface="黑体" panose="02010609060101010101" pitchFamily="49" charset="-122"/>
                <a:cs typeface="Times New Roman" panose="02020603050405020304" pitchFamily="18" charset="0"/>
              </a:rPr>
              <a:t>, Simple context, Complex Context, Transportive, </a:t>
            </a:r>
            <a:r>
              <a:rPr lang="en-US" altLang="zh-CN" sz="2200">
                <a:solidFill>
                  <a:srgbClr val="FDC532"/>
                </a:solidFill>
                <a:ea typeface="黑体" panose="02010609060101010101" pitchFamily="49" charset="-122"/>
                <a:cs typeface="Times New Roman" panose="02020603050405020304" pitchFamily="18" charset="0"/>
              </a:rPr>
              <a:t>Communicative</a:t>
            </a:r>
          </a:p>
        </p:txBody>
      </p:sp>
    </p:spTree>
    <p:extLst>
      <p:ext uri="{BB962C8B-B14F-4D97-AF65-F5344CB8AC3E}">
        <p14:creationId xmlns:p14="http://schemas.microsoft.com/office/powerpoint/2010/main" val="32140165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2C6FF-5AC5-45F6-A770-47DEF319C715}"/>
              </a:ext>
            </a:extLst>
          </p:cNvPr>
          <p:cNvSpPr>
            <a:spLocks noGrp="1"/>
          </p:cNvSpPr>
          <p:nvPr>
            <p:ph type="title"/>
          </p:nvPr>
        </p:nvSpPr>
        <p:spPr>
          <a:xfrm>
            <a:off x="336000" y="261110"/>
            <a:ext cx="5760000" cy="504001"/>
          </a:xfrm>
        </p:spPr>
        <p:txBody>
          <a:bodyPr>
            <a:normAutofit/>
          </a:bodyPr>
          <a:lstStyle/>
          <a:p>
            <a:r>
              <a:rPr lang="en-US" altLang="zh-CN"/>
              <a:t>Proposed Methods (Baseline)</a:t>
            </a:r>
            <a:endParaRPr lang="zh-CN" altLang="en-US"/>
          </a:p>
        </p:txBody>
      </p:sp>
      <p:sp>
        <p:nvSpPr>
          <p:cNvPr id="3" name="Date Placeholder 2">
            <a:extLst>
              <a:ext uri="{FF2B5EF4-FFF2-40B4-BE49-F238E27FC236}">
                <a16:creationId xmlns:a16="http://schemas.microsoft.com/office/drawing/2014/main" id="{7156E102-A8EB-48E2-935B-0569D18159D8}"/>
              </a:ext>
            </a:extLst>
          </p:cNvPr>
          <p:cNvSpPr>
            <a:spLocks noGrp="1"/>
          </p:cNvSpPr>
          <p:nvPr>
            <p:ph type="dt" sz="half" idx="10"/>
          </p:nvPr>
        </p:nvSpPr>
        <p:spPr/>
        <p:txBody>
          <a:bodyPr/>
          <a:lstStyle/>
          <a:p>
            <a:fld id="{40B208D0-5C56-4CC0-905E-2BB4A5101381}" type="datetime4">
              <a:rPr lang="en-US" altLang="zh-CN" smtClean="0"/>
              <a:t>November 9, 2021</a:t>
            </a:fld>
            <a:endParaRPr lang="zh-CN" altLang="en-US"/>
          </a:p>
        </p:txBody>
      </p:sp>
      <p:sp>
        <p:nvSpPr>
          <p:cNvPr id="4" name="Footer Placeholder 3">
            <a:extLst>
              <a:ext uri="{FF2B5EF4-FFF2-40B4-BE49-F238E27FC236}">
                <a16:creationId xmlns:a16="http://schemas.microsoft.com/office/drawing/2014/main" id="{4EE540C5-A106-484B-80AD-9CACB8956A7B}"/>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5" name="Slide Number Placeholder 4">
            <a:extLst>
              <a:ext uri="{FF2B5EF4-FFF2-40B4-BE49-F238E27FC236}">
                <a16:creationId xmlns:a16="http://schemas.microsoft.com/office/drawing/2014/main" id="{8057BF92-6F9A-43D5-B29E-5CA73AAD11A2}"/>
              </a:ext>
            </a:extLst>
          </p:cNvPr>
          <p:cNvSpPr>
            <a:spLocks noGrp="1"/>
          </p:cNvSpPr>
          <p:nvPr>
            <p:ph type="sldNum" sz="quarter" idx="12"/>
          </p:nvPr>
        </p:nvSpPr>
        <p:spPr/>
        <p:txBody>
          <a:bodyPr/>
          <a:lstStyle/>
          <a:p>
            <a:fld id="{B6EE4CE8-67DD-4AAC-82D8-3F81517F6647}" type="slidenum">
              <a:rPr lang="zh-CN" altLang="en-US" smtClean="0"/>
              <a:pPr/>
              <a:t>5</a:t>
            </a:fld>
            <a:endParaRPr lang="zh-CN" altLang="en-US"/>
          </a:p>
        </p:txBody>
      </p:sp>
      <p:graphicFrame>
        <p:nvGraphicFramePr>
          <p:cNvPr id="6" name="Table 6">
            <a:extLst>
              <a:ext uri="{FF2B5EF4-FFF2-40B4-BE49-F238E27FC236}">
                <a16:creationId xmlns:a16="http://schemas.microsoft.com/office/drawing/2014/main" id="{B4198DB6-3B68-4298-B931-5AE87CE81BC9}"/>
              </a:ext>
            </a:extLst>
          </p:cNvPr>
          <p:cNvGraphicFramePr>
            <a:graphicFrameLocks noGrp="1"/>
          </p:cNvGraphicFramePr>
          <p:nvPr>
            <p:extLst>
              <p:ext uri="{D42A27DB-BD31-4B8C-83A1-F6EECF244321}">
                <p14:modId xmlns:p14="http://schemas.microsoft.com/office/powerpoint/2010/main" val="3220126946"/>
              </p:ext>
            </p:extLst>
          </p:nvPr>
        </p:nvGraphicFramePr>
        <p:xfrm>
          <a:off x="2496000" y="3357144"/>
          <a:ext cx="7061364" cy="2919796"/>
        </p:xfrm>
        <a:graphic>
          <a:graphicData uri="http://schemas.openxmlformats.org/drawingml/2006/table">
            <a:tbl>
              <a:tblPr firstRow="1" bandRow="1">
                <a:tableStyleId>{C083E6E3-FA7D-4D7B-A595-EF9225AFEA82}</a:tableStyleId>
              </a:tblPr>
              <a:tblGrid>
                <a:gridCol w="1765341">
                  <a:extLst>
                    <a:ext uri="{9D8B030D-6E8A-4147-A177-3AD203B41FA5}">
                      <a16:colId xmlns:a16="http://schemas.microsoft.com/office/drawing/2014/main" val="458450622"/>
                    </a:ext>
                  </a:extLst>
                </a:gridCol>
                <a:gridCol w="1765341">
                  <a:extLst>
                    <a:ext uri="{9D8B030D-6E8A-4147-A177-3AD203B41FA5}">
                      <a16:colId xmlns:a16="http://schemas.microsoft.com/office/drawing/2014/main" val="3963881978"/>
                    </a:ext>
                  </a:extLst>
                </a:gridCol>
                <a:gridCol w="1765341">
                  <a:extLst>
                    <a:ext uri="{9D8B030D-6E8A-4147-A177-3AD203B41FA5}">
                      <a16:colId xmlns:a16="http://schemas.microsoft.com/office/drawing/2014/main" val="1902826490"/>
                    </a:ext>
                  </a:extLst>
                </a:gridCol>
                <a:gridCol w="1765341">
                  <a:extLst>
                    <a:ext uri="{9D8B030D-6E8A-4147-A177-3AD203B41FA5}">
                      <a16:colId xmlns:a16="http://schemas.microsoft.com/office/drawing/2014/main" val="4005688223"/>
                    </a:ext>
                  </a:extLst>
                </a:gridCol>
              </a:tblGrid>
              <a:tr h="301339">
                <a:tc>
                  <a:txBody>
                    <a:bodyPr/>
                    <a:lstStyle/>
                    <a:p>
                      <a:r>
                        <a:rPr lang="en-US" altLang="zh-CN" sz="1600"/>
                        <a:t>Dataset</a:t>
                      </a:r>
                      <a:endParaRPr lang="zh-CN" altLang="en-US" sz="1600"/>
                    </a:p>
                  </a:txBody>
                  <a:tcPr/>
                </a:tc>
                <a:tc>
                  <a:txBody>
                    <a:bodyPr/>
                    <a:lstStyle/>
                    <a:p>
                      <a:r>
                        <a:rPr lang="en-US" altLang="zh-CN" sz="1600"/>
                        <a:t>TCG</a:t>
                      </a:r>
                      <a:endParaRPr lang="zh-CN" altLang="en-US" sz="1600"/>
                    </a:p>
                  </a:txBody>
                  <a:tcPr/>
                </a:tc>
                <a:tc>
                  <a:txBody>
                    <a:bodyPr/>
                    <a:lstStyle/>
                    <a:p>
                      <a:r>
                        <a:rPr lang="en-US" altLang="zh-CN" sz="1600"/>
                        <a:t>TCG</a:t>
                      </a:r>
                      <a:endParaRPr lang="zh-CN" altLang="en-US" sz="1600"/>
                    </a:p>
                  </a:txBody>
                  <a:tcPr/>
                </a:tc>
                <a:tc>
                  <a:txBody>
                    <a:bodyPr/>
                    <a:lstStyle/>
                    <a:p>
                      <a:r>
                        <a:rPr lang="en-US" altLang="zh-CN" sz="1600"/>
                        <a:t>TITAN</a:t>
                      </a:r>
                      <a:endParaRPr lang="zh-CN" altLang="en-US" sz="1600"/>
                    </a:p>
                  </a:txBody>
                  <a:tcPr/>
                </a:tc>
                <a:extLst>
                  <a:ext uri="{0D108BD9-81ED-4DB2-BD59-A6C34878D82A}">
                    <a16:rowId xmlns:a16="http://schemas.microsoft.com/office/drawing/2014/main" val="751753859"/>
                  </a:ext>
                </a:extLst>
              </a:tr>
              <a:tr h="301339">
                <a:tc>
                  <a:txBody>
                    <a:bodyPr/>
                    <a:lstStyle/>
                    <a:p>
                      <a:r>
                        <a:rPr lang="en-US" altLang="zh-CN" sz="1600"/>
                        <a:t>Model Name</a:t>
                      </a:r>
                      <a:endParaRPr lang="zh-CN" altLang="en-US" sz="1600"/>
                    </a:p>
                  </a:txBody>
                  <a:tcPr/>
                </a:tc>
                <a:tc>
                  <a:txBody>
                    <a:bodyPr/>
                    <a:lstStyle/>
                    <a:p>
                      <a:r>
                        <a:rPr lang="en-US" altLang="zh-CN" sz="1600"/>
                        <a:t>MonoLoco</a:t>
                      </a:r>
                      <a:endParaRPr lang="zh-CN" altLang="en-US" sz="1600"/>
                    </a:p>
                  </a:txBody>
                  <a:tcPr/>
                </a:tc>
                <a:tc>
                  <a:txBody>
                    <a:bodyPr/>
                    <a:lstStyle/>
                    <a:p>
                      <a:r>
                        <a:rPr lang="en-US" altLang="zh-CN" sz="1600"/>
                        <a:t>MonoLoco+LSTM</a:t>
                      </a:r>
                      <a:endParaRPr lang="zh-CN" altLang="en-US" sz="1600"/>
                    </a:p>
                  </a:txBody>
                  <a:tcPr/>
                </a:tc>
                <a:tc>
                  <a:txBody>
                    <a:bodyPr/>
                    <a:lstStyle/>
                    <a:p>
                      <a:r>
                        <a:rPr lang="en-US" altLang="zh-CN" sz="1600"/>
                        <a:t>MonoLoco</a:t>
                      </a:r>
                      <a:endParaRPr lang="zh-CN" altLang="en-US" sz="1600"/>
                    </a:p>
                  </a:txBody>
                  <a:tcPr/>
                </a:tc>
                <a:extLst>
                  <a:ext uri="{0D108BD9-81ED-4DB2-BD59-A6C34878D82A}">
                    <a16:rowId xmlns:a16="http://schemas.microsoft.com/office/drawing/2014/main" val="3466298275"/>
                  </a:ext>
                </a:extLst>
              </a:tr>
              <a:tr h="1578676">
                <a:tc>
                  <a:txBody>
                    <a:bodyPr/>
                    <a:lstStyle/>
                    <a:p>
                      <a:r>
                        <a:rPr lang="en-US" altLang="zh-CN" sz="1600"/>
                        <a:t>Prediction head</a:t>
                      </a:r>
                      <a:endParaRPr lang="zh-CN" altLang="en-US" sz="1600"/>
                    </a:p>
                  </a:txBody>
                  <a:tcPr anchor="ctr"/>
                </a:tc>
                <a:tc>
                  <a:txBody>
                    <a:bodyPr/>
                    <a:lstStyle/>
                    <a:p>
                      <a:endParaRPr lang="zh-CN" altLang="en-US" sz="1600"/>
                    </a:p>
                  </a:txBody>
                  <a:tcPr>
                    <a:solidFill>
                      <a:srgbClr val="FF0000">
                        <a:alpha val="10000"/>
                      </a:srgbClr>
                    </a:solidFill>
                  </a:tcPr>
                </a:tc>
                <a:tc>
                  <a:txBody>
                    <a:bodyPr/>
                    <a:lstStyle/>
                    <a:p>
                      <a:endParaRPr lang="zh-CN" altLang="en-US" sz="1600"/>
                    </a:p>
                  </a:txBody>
                  <a:tcPr>
                    <a:solidFill>
                      <a:srgbClr val="FF0000">
                        <a:alpha val="10000"/>
                      </a:srgbClr>
                    </a:solidFill>
                  </a:tcPr>
                </a:tc>
                <a:tc>
                  <a:txBody>
                    <a:bodyPr/>
                    <a:lstStyle/>
                    <a:p>
                      <a:endParaRPr lang="zh-CN" altLang="en-US" sz="1600"/>
                    </a:p>
                  </a:txBody>
                  <a:tcPr>
                    <a:solidFill>
                      <a:srgbClr val="FF0000">
                        <a:alpha val="10000"/>
                      </a:srgbClr>
                    </a:solidFill>
                  </a:tcPr>
                </a:tc>
                <a:extLst>
                  <a:ext uri="{0D108BD9-81ED-4DB2-BD59-A6C34878D82A}">
                    <a16:rowId xmlns:a16="http://schemas.microsoft.com/office/drawing/2014/main" val="3094458325"/>
                  </a:ext>
                </a:extLst>
              </a:tr>
              <a:tr h="301339">
                <a:tc>
                  <a:txBody>
                    <a:bodyPr/>
                    <a:lstStyle/>
                    <a:p>
                      <a:r>
                        <a:rPr lang="en-US" altLang="zh-CN" sz="1600"/>
                        <a:t>Temporal Info</a:t>
                      </a:r>
                      <a:endParaRPr lang="zh-CN" altLang="en-US" sz="1600"/>
                    </a:p>
                  </a:txBody>
                  <a:tcPr/>
                </a:tc>
                <a:tc>
                  <a:txBody>
                    <a:bodyPr/>
                    <a:lstStyle/>
                    <a:p>
                      <a:r>
                        <a:rPr lang="en-US" altLang="zh-CN" sz="1600"/>
                        <a:t>No</a:t>
                      </a:r>
                      <a:endParaRPr lang="zh-CN" altLang="en-US" sz="1600"/>
                    </a:p>
                  </a:txBody>
                  <a:tcPr/>
                </a:tc>
                <a:tc>
                  <a:txBody>
                    <a:bodyPr/>
                    <a:lstStyle/>
                    <a:p>
                      <a:r>
                        <a:rPr lang="en-US" altLang="zh-CN" sz="1600"/>
                        <a:t>Yes</a:t>
                      </a:r>
                      <a:endParaRPr lang="zh-CN" altLang="en-US" sz="1600"/>
                    </a:p>
                  </a:txBody>
                  <a:tcPr/>
                </a:tc>
                <a:tc>
                  <a:txBody>
                    <a:bodyPr/>
                    <a:lstStyle/>
                    <a:p>
                      <a:r>
                        <a:rPr lang="en-US" altLang="zh-CN" sz="1600"/>
                        <a:t>No</a:t>
                      </a:r>
                      <a:endParaRPr lang="zh-CN" altLang="en-US" sz="1600"/>
                    </a:p>
                  </a:txBody>
                  <a:tcPr/>
                </a:tc>
                <a:extLst>
                  <a:ext uri="{0D108BD9-81ED-4DB2-BD59-A6C34878D82A}">
                    <a16:rowId xmlns:a16="http://schemas.microsoft.com/office/drawing/2014/main" val="2607616391"/>
                  </a:ext>
                </a:extLst>
              </a:tr>
              <a:tr h="301339">
                <a:tc>
                  <a:txBody>
                    <a:bodyPr/>
                    <a:lstStyle/>
                    <a:p>
                      <a:r>
                        <a:rPr lang="en-US" altLang="zh-CN" sz="1600"/>
                        <a:t>Spatial Relation</a:t>
                      </a:r>
                      <a:endParaRPr lang="zh-CN" altLang="en-US" sz="1600"/>
                    </a:p>
                  </a:txBody>
                  <a:tcPr/>
                </a:tc>
                <a:tc>
                  <a:txBody>
                    <a:bodyPr/>
                    <a:lstStyle/>
                    <a:p>
                      <a:r>
                        <a:rPr lang="en-US" altLang="zh-CN" sz="1600"/>
                        <a:t>No Need</a:t>
                      </a:r>
                      <a:endParaRPr lang="zh-CN" altLang="en-US" sz="1600"/>
                    </a:p>
                  </a:txBody>
                  <a:tcPr/>
                </a:tc>
                <a:tc>
                  <a:txBody>
                    <a:bodyPr/>
                    <a:lstStyle/>
                    <a:p>
                      <a:r>
                        <a:rPr lang="en-US" altLang="zh-CN" sz="1600"/>
                        <a:t>No Need</a:t>
                      </a:r>
                      <a:endParaRPr lang="zh-CN" altLang="en-US" sz="1600"/>
                    </a:p>
                  </a:txBody>
                  <a:tcPr/>
                </a:tc>
                <a:tc>
                  <a:txBody>
                    <a:bodyPr/>
                    <a:lstStyle/>
                    <a:p>
                      <a:r>
                        <a:rPr lang="en-US" altLang="zh-CN" sz="1600"/>
                        <a:t>No</a:t>
                      </a:r>
                      <a:endParaRPr lang="zh-CN" altLang="en-US" sz="1600"/>
                    </a:p>
                  </a:txBody>
                  <a:tcPr/>
                </a:tc>
                <a:extLst>
                  <a:ext uri="{0D108BD9-81ED-4DB2-BD59-A6C34878D82A}">
                    <a16:rowId xmlns:a16="http://schemas.microsoft.com/office/drawing/2014/main" val="3272929845"/>
                  </a:ext>
                </a:extLst>
              </a:tr>
            </a:tbl>
          </a:graphicData>
        </a:graphic>
      </p:graphicFrame>
      <p:grpSp>
        <p:nvGrpSpPr>
          <p:cNvPr id="7" name="Group 6">
            <a:extLst>
              <a:ext uri="{FF2B5EF4-FFF2-40B4-BE49-F238E27FC236}">
                <a16:creationId xmlns:a16="http://schemas.microsoft.com/office/drawing/2014/main" id="{FC983143-4ABD-4FB2-ACD3-187A85B5F2CD}"/>
              </a:ext>
            </a:extLst>
          </p:cNvPr>
          <p:cNvGrpSpPr/>
          <p:nvPr/>
        </p:nvGrpSpPr>
        <p:grpSpPr>
          <a:xfrm>
            <a:off x="2515456" y="1025165"/>
            <a:ext cx="6448388" cy="2160000"/>
            <a:chOff x="1036363" y="2528633"/>
            <a:chExt cx="7975674" cy="2661011"/>
          </a:xfrm>
        </p:grpSpPr>
        <p:pic>
          <p:nvPicPr>
            <p:cNvPr id="8" name="Picture 2">
              <a:extLst>
                <a:ext uri="{FF2B5EF4-FFF2-40B4-BE49-F238E27FC236}">
                  <a16:creationId xmlns:a16="http://schemas.microsoft.com/office/drawing/2014/main" id="{5C3E00F1-1418-4608-AF69-B7A4C9DA6A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6363" y="2528633"/>
              <a:ext cx="1050978" cy="2502880"/>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8F9EB7B8-DF02-454F-875E-A53CF725C961}"/>
                </a:ext>
              </a:extLst>
            </p:cNvPr>
            <p:cNvSpPr/>
            <p:nvPr/>
          </p:nvSpPr>
          <p:spPr>
            <a:xfrm rot="16200000">
              <a:off x="2406792" y="3378814"/>
              <a:ext cx="1838528" cy="802518"/>
            </a:xfrm>
            <a:prstGeom prst="rect">
              <a:avLst/>
            </a:prstGeom>
            <a:solidFill>
              <a:schemeClr val="bg1">
                <a:lumMod val="95000"/>
              </a:schemeClr>
            </a:solidFill>
            <a:ln w="19050" cap="flat" cmpd="sng" algn="ctr">
              <a:solidFill>
                <a:schemeClr val="bg1">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en-US" altLang="zh-CN">
                  <a:solidFill>
                    <a:schemeClr val="tx1"/>
                  </a:solidFill>
                </a:rPr>
                <a:t>Linear Layer</a:t>
              </a:r>
              <a:endParaRPr lang="zh-CN" altLang="en-US">
                <a:solidFill>
                  <a:schemeClr val="tx1"/>
                </a:solidFill>
              </a:endParaRPr>
            </a:p>
          </p:txBody>
        </p:sp>
        <p:sp>
          <p:nvSpPr>
            <p:cNvPr id="10" name="Rectangle 9">
              <a:extLst>
                <a:ext uri="{FF2B5EF4-FFF2-40B4-BE49-F238E27FC236}">
                  <a16:creationId xmlns:a16="http://schemas.microsoft.com/office/drawing/2014/main" id="{11855746-6346-4A30-806E-DA7D5BE49ABE}"/>
                </a:ext>
              </a:extLst>
            </p:cNvPr>
            <p:cNvSpPr/>
            <p:nvPr/>
          </p:nvSpPr>
          <p:spPr>
            <a:xfrm rot="16200000">
              <a:off x="3520595" y="3378814"/>
              <a:ext cx="1838528" cy="802518"/>
            </a:xfrm>
            <a:prstGeom prst="rect">
              <a:avLst/>
            </a:prstGeom>
            <a:solidFill>
              <a:schemeClr val="accent2">
                <a:lumMod val="20000"/>
                <a:lumOff val="80000"/>
              </a:schemeClr>
            </a:solidFill>
            <a:ln w="19050" cap="flat" cmpd="sng" algn="ctr">
              <a:solidFill>
                <a:schemeClr val="bg1">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en-US" altLang="zh-CN">
                  <a:solidFill>
                    <a:schemeClr val="tx1"/>
                  </a:solidFill>
                </a:rPr>
                <a:t>Dropout</a:t>
              </a:r>
              <a:endParaRPr lang="zh-CN" altLang="en-US">
                <a:solidFill>
                  <a:schemeClr val="tx1"/>
                </a:solidFill>
              </a:endParaRPr>
            </a:p>
          </p:txBody>
        </p:sp>
        <p:sp>
          <p:nvSpPr>
            <p:cNvPr id="11" name="Rectangle 10">
              <a:extLst>
                <a:ext uri="{FF2B5EF4-FFF2-40B4-BE49-F238E27FC236}">
                  <a16:creationId xmlns:a16="http://schemas.microsoft.com/office/drawing/2014/main" id="{3D16741A-28B1-4DC0-B52D-47D1BBDE15B0}"/>
                </a:ext>
              </a:extLst>
            </p:cNvPr>
            <p:cNvSpPr/>
            <p:nvPr/>
          </p:nvSpPr>
          <p:spPr>
            <a:xfrm rot="16200000">
              <a:off x="4634398" y="3378814"/>
              <a:ext cx="1838528" cy="802518"/>
            </a:xfrm>
            <a:prstGeom prst="rect">
              <a:avLst/>
            </a:prstGeom>
            <a:solidFill>
              <a:schemeClr val="bg1">
                <a:lumMod val="95000"/>
              </a:schemeClr>
            </a:solidFill>
            <a:ln w="19050" cap="flat" cmpd="sng" algn="ctr">
              <a:solidFill>
                <a:schemeClr val="bg1">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en-US" altLang="zh-CN">
                  <a:solidFill>
                    <a:schemeClr val="tx1"/>
                  </a:solidFill>
                </a:rPr>
                <a:t>Linear Layer</a:t>
              </a:r>
              <a:endParaRPr lang="zh-CN" altLang="en-US">
                <a:solidFill>
                  <a:schemeClr val="tx1"/>
                </a:solidFill>
              </a:endParaRPr>
            </a:p>
          </p:txBody>
        </p:sp>
        <p:sp>
          <p:nvSpPr>
            <p:cNvPr id="12" name="Rectangle 11">
              <a:extLst>
                <a:ext uri="{FF2B5EF4-FFF2-40B4-BE49-F238E27FC236}">
                  <a16:creationId xmlns:a16="http://schemas.microsoft.com/office/drawing/2014/main" id="{C21AFDD1-3399-462D-868F-43EE47F617C9}"/>
                </a:ext>
              </a:extLst>
            </p:cNvPr>
            <p:cNvSpPr/>
            <p:nvPr/>
          </p:nvSpPr>
          <p:spPr>
            <a:xfrm rot="16200000">
              <a:off x="5719076" y="3378813"/>
              <a:ext cx="1838528" cy="802518"/>
            </a:xfrm>
            <a:prstGeom prst="rect">
              <a:avLst/>
            </a:prstGeom>
            <a:solidFill>
              <a:schemeClr val="accent2">
                <a:lumMod val="20000"/>
                <a:lumOff val="80000"/>
              </a:schemeClr>
            </a:solidFill>
            <a:ln w="19050" cap="flat" cmpd="sng" algn="ctr">
              <a:solidFill>
                <a:schemeClr val="bg1">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en-US" altLang="zh-CN">
                  <a:solidFill>
                    <a:schemeClr val="tx1"/>
                  </a:solidFill>
                </a:rPr>
                <a:t>Dropout</a:t>
              </a:r>
              <a:endParaRPr lang="zh-CN" altLang="en-US">
                <a:solidFill>
                  <a:schemeClr val="tx1"/>
                </a:solidFill>
              </a:endParaRPr>
            </a:p>
          </p:txBody>
        </p:sp>
        <p:sp>
          <p:nvSpPr>
            <p:cNvPr id="13" name="Oval 12">
              <a:extLst>
                <a:ext uri="{FF2B5EF4-FFF2-40B4-BE49-F238E27FC236}">
                  <a16:creationId xmlns:a16="http://schemas.microsoft.com/office/drawing/2014/main" id="{BFF9DC7B-530E-424C-AFC8-058C57E56BF8}"/>
                </a:ext>
              </a:extLst>
            </p:cNvPr>
            <p:cNvSpPr/>
            <p:nvPr/>
          </p:nvSpPr>
          <p:spPr>
            <a:xfrm>
              <a:off x="2389337" y="3741160"/>
              <a:ext cx="77821" cy="77821"/>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Straight Arrow Connector 13">
              <a:extLst>
                <a:ext uri="{FF2B5EF4-FFF2-40B4-BE49-F238E27FC236}">
                  <a16:creationId xmlns:a16="http://schemas.microsoft.com/office/drawing/2014/main" id="{9910180F-79BE-4290-90AC-F680654170CC}"/>
                </a:ext>
              </a:extLst>
            </p:cNvPr>
            <p:cNvCxnSpPr>
              <a:cxnSpLocks/>
              <a:stCxn id="8" idx="3"/>
              <a:endCxn id="9" idx="0"/>
            </p:cNvCxnSpPr>
            <p:nvPr/>
          </p:nvCxnSpPr>
          <p:spPr>
            <a:xfrm>
              <a:off x="2087341" y="3780073"/>
              <a:ext cx="837456" cy="0"/>
            </a:xfrm>
            <a:prstGeom prst="straightConnector1">
              <a:avLst/>
            </a:prstGeom>
            <a:ln w="254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82FD3938-3186-4756-AD00-B31EDC87D6EE}"/>
                </a:ext>
              </a:extLst>
            </p:cNvPr>
            <p:cNvCxnSpPr>
              <a:cxnSpLocks/>
              <a:stCxn id="10" idx="2"/>
              <a:endCxn id="11" idx="0"/>
            </p:cNvCxnSpPr>
            <p:nvPr/>
          </p:nvCxnSpPr>
          <p:spPr>
            <a:xfrm>
              <a:off x="4841118" y="3780073"/>
              <a:ext cx="311285" cy="0"/>
            </a:xfrm>
            <a:prstGeom prst="straightConnector1">
              <a:avLst/>
            </a:prstGeom>
            <a:ln w="254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18DC14CF-E3D7-4F2A-8DFD-E49A27B3D0A9}"/>
                </a:ext>
              </a:extLst>
            </p:cNvPr>
            <p:cNvCxnSpPr>
              <a:cxnSpLocks/>
              <a:stCxn id="11" idx="2"/>
              <a:endCxn id="12" idx="0"/>
            </p:cNvCxnSpPr>
            <p:nvPr/>
          </p:nvCxnSpPr>
          <p:spPr>
            <a:xfrm flipV="1">
              <a:off x="5954921" y="3780072"/>
              <a:ext cx="282160" cy="1"/>
            </a:xfrm>
            <a:prstGeom prst="straightConnector1">
              <a:avLst/>
            </a:prstGeom>
            <a:ln w="254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DCD71AE4-8634-4D28-BCB4-61092EE20C49}"/>
                </a:ext>
              </a:extLst>
            </p:cNvPr>
            <p:cNvCxnSpPr>
              <a:cxnSpLocks/>
              <a:stCxn id="9" idx="2"/>
              <a:endCxn id="10" idx="0"/>
            </p:cNvCxnSpPr>
            <p:nvPr/>
          </p:nvCxnSpPr>
          <p:spPr>
            <a:xfrm>
              <a:off x="3727315" y="3780073"/>
              <a:ext cx="311285" cy="0"/>
            </a:xfrm>
            <a:prstGeom prst="straightConnector1">
              <a:avLst/>
            </a:prstGeom>
            <a:ln w="254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212AAFE8-716E-4420-B145-5660724EC171}"/>
                </a:ext>
              </a:extLst>
            </p:cNvPr>
            <p:cNvCxnSpPr>
              <a:cxnSpLocks/>
              <a:stCxn id="12" idx="2"/>
            </p:cNvCxnSpPr>
            <p:nvPr/>
          </p:nvCxnSpPr>
          <p:spPr>
            <a:xfrm>
              <a:off x="7039599" y="3780072"/>
              <a:ext cx="489610" cy="0"/>
            </a:xfrm>
            <a:prstGeom prst="straightConnector1">
              <a:avLst/>
            </a:prstGeom>
            <a:ln w="254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19" name="Flowchart: Or 18">
              <a:extLst>
                <a:ext uri="{FF2B5EF4-FFF2-40B4-BE49-F238E27FC236}">
                  <a16:creationId xmlns:a16="http://schemas.microsoft.com/office/drawing/2014/main" id="{C2777879-4525-4F20-91E0-35E02352EFC2}"/>
                </a:ext>
              </a:extLst>
            </p:cNvPr>
            <p:cNvSpPr/>
            <p:nvPr/>
          </p:nvSpPr>
          <p:spPr>
            <a:xfrm>
              <a:off x="7529209" y="3653613"/>
              <a:ext cx="252918" cy="252918"/>
            </a:xfrm>
            <a:prstGeom prst="flowChartOr">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Connector: Elbow 19">
              <a:extLst>
                <a:ext uri="{FF2B5EF4-FFF2-40B4-BE49-F238E27FC236}">
                  <a16:creationId xmlns:a16="http://schemas.microsoft.com/office/drawing/2014/main" id="{C055AF18-139C-47F2-9BF2-355DAD9B2799}"/>
                </a:ext>
              </a:extLst>
            </p:cNvPr>
            <p:cNvCxnSpPr>
              <a:stCxn id="13" idx="4"/>
              <a:endCxn id="19" idx="4"/>
            </p:cNvCxnSpPr>
            <p:nvPr/>
          </p:nvCxnSpPr>
          <p:spPr>
            <a:xfrm rot="16200000" flipH="1">
              <a:off x="4998183" y="1249046"/>
              <a:ext cx="87550" cy="5227420"/>
            </a:xfrm>
            <a:prstGeom prst="bentConnector3">
              <a:avLst>
                <a:gd name="adj1" fmla="val 1318504"/>
              </a:avLst>
            </a:prstGeom>
            <a:ln w="254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BB9EEE92-65A3-44F9-BDCC-36B1510F4587}"/>
                </a:ext>
              </a:extLst>
            </p:cNvPr>
            <p:cNvSpPr/>
            <p:nvPr/>
          </p:nvSpPr>
          <p:spPr>
            <a:xfrm rot="16200000">
              <a:off x="7746487" y="3377215"/>
              <a:ext cx="1725391" cy="805709"/>
            </a:xfrm>
            <a:prstGeom prst="rect">
              <a:avLst/>
            </a:prstGeom>
            <a:solidFill>
              <a:schemeClr val="accent1">
                <a:lumMod val="40000"/>
                <a:lumOff val="60000"/>
              </a:schemeClr>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rPr>
                <a:t>Embedded Features</a:t>
              </a:r>
              <a:endParaRPr lang="zh-CN" altLang="en-US">
                <a:solidFill>
                  <a:schemeClr val="tx1"/>
                </a:solidFill>
              </a:endParaRPr>
            </a:p>
          </p:txBody>
        </p:sp>
        <p:cxnSp>
          <p:nvCxnSpPr>
            <p:cNvPr id="22" name="Straight Arrow Connector 21">
              <a:extLst>
                <a:ext uri="{FF2B5EF4-FFF2-40B4-BE49-F238E27FC236}">
                  <a16:creationId xmlns:a16="http://schemas.microsoft.com/office/drawing/2014/main" id="{F77F43F9-2671-4943-8D1A-C1D85F048869}"/>
                </a:ext>
              </a:extLst>
            </p:cNvPr>
            <p:cNvCxnSpPr>
              <a:cxnSpLocks/>
              <a:stCxn id="19" idx="6"/>
              <a:endCxn id="21" idx="0"/>
            </p:cNvCxnSpPr>
            <p:nvPr/>
          </p:nvCxnSpPr>
          <p:spPr>
            <a:xfrm flipV="1">
              <a:off x="7782127" y="3780068"/>
              <a:ext cx="424202" cy="5"/>
            </a:xfrm>
            <a:prstGeom prst="straightConnector1">
              <a:avLst/>
            </a:prstGeom>
            <a:ln w="254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23" name="Rectangle: Rounded Corners 22">
              <a:extLst>
                <a:ext uri="{FF2B5EF4-FFF2-40B4-BE49-F238E27FC236}">
                  <a16:creationId xmlns:a16="http://schemas.microsoft.com/office/drawing/2014/main" id="{0A322D0B-BD04-412F-A02E-22AB9481FC84}"/>
                </a:ext>
              </a:extLst>
            </p:cNvPr>
            <p:cNvSpPr/>
            <p:nvPr/>
          </p:nvSpPr>
          <p:spPr>
            <a:xfrm>
              <a:off x="2250333" y="2686764"/>
              <a:ext cx="5744799" cy="2502880"/>
            </a:xfrm>
            <a:prstGeom prst="roundRect">
              <a:avLst/>
            </a:prstGeom>
            <a:noFill/>
            <a:ln w="19050" cap="flat" cmpd="sng" algn="ctr">
              <a:solidFill>
                <a:schemeClr val="bg1">
                  <a:lumMod val="6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zh-CN" altLang="en-US"/>
            </a:p>
          </p:txBody>
        </p:sp>
        <mc:AlternateContent xmlns:mc="http://schemas.openxmlformats.org/markup-compatibility/2006">
          <mc:Choice xmlns:a14="http://schemas.microsoft.com/office/drawing/2010/main" Requires="a14">
            <p:sp>
              <p:nvSpPr>
                <p:cNvPr id="24" name="TextBox 23">
                  <a:extLst>
                    <a:ext uri="{FF2B5EF4-FFF2-40B4-BE49-F238E27FC236}">
                      <a16:creationId xmlns:a16="http://schemas.microsoft.com/office/drawing/2014/main" id="{661A3C82-F323-4691-90EF-3BB9A1341DDD}"/>
                    </a:ext>
                  </a:extLst>
                </p:cNvPr>
                <p:cNvSpPr txBox="1"/>
                <p:nvPr/>
              </p:nvSpPr>
              <p:spPr>
                <a:xfrm>
                  <a:off x="6819954" y="2700928"/>
                  <a:ext cx="1389462" cy="369332"/>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en-US" altLang="zh-CN" i="1" smtClean="0">
                            <a:latin typeface="Cambria Math" panose="02040503050406030204" pitchFamily="18" charset="0"/>
                            <a:ea typeface="Cambria Math" panose="02040503050406030204" pitchFamily="18" charset="0"/>
                          </a:rPr>
                          <m:t>×</m:t>
                        </m:r>
                        <m:r>
                          <a:rPr lang="en-US" altLang="zh-CN" i="1">
                            <a:latin typeface="Cambria Math" panose="02040503050406030204" pitchFamily="18" charset="0"/>
                          </a:rPr>
                          <m:t> </m:t>
                        </m:r>
                        <m:r>
                          <a:rPr lang="en-US" altLang="zh-CN" i="1" smtClean="0">
                            <a:latin typeface="Cambria Math" panose="02040503050406030204" pitchFamily="18" charset="0"/>
                          </a:rPr>
                          <m:t>𝑁</m:t>
                        </m:r>
                      </m:oMath>
                    </m:oMathPara>
                  </a14:m>
                  <a:endParaRPr lang="zh-CN" altLang="en-US"/>
                </a:p>
              </p:txBody>
            </p:sp>
          </mc:Choice>
          <mc:Fallback>
            <p:sp>
              <p:nvSpPr>
                <p:cNvPr id="24" name="TextBox 23">
                  <a:extLst>
                    <a:ext uri="{FF2B5EF4-FFF2-40B4-BE49-F238E27FC236}">
                      <a16:creationId xmlns:a16="http://schemas.microsoft.com/office/drawing/2014/main" id="{661A3C82-F323-4691-90EF-3BB9A1341DDD}"/>
                    </a:ext>
                  </a:extLst>
                </p:cNvPr>
                <p:cNvSpPr txBox="1">
                  <a:spLocks noRot="1" noChangeAspect="1" noMove="1" noResize="1" noEditPoints="1" noAdjustHandles="1" noChangeArrowheads="1" noChangeShapeType="1" noTextEdit="1"/>
                </p:cNvSpPr>
                <p:nvPr/>
              </p:nvSpPr>
              <p:spPr>
                <a:xfrm>
                  <a:off x="6819954" y="2700928"/>
                  <a:ext cx="1389462" cy="369332"/>
                </a:xfrm>
                <a:prstGeom prst="rect">
                  <a:avLst/>
                </a:prstGeom>
                <a:blipFill>
                  <a:blip r:embed="rId4"/>
                  <a:stretch>
                    <a:fillRect b="-16327"/>
                  </a:stretch>
                </a:blipFill>
              </p:spPr>
              <p:txBody>
                <a:bodyPr/>
                <a:lstStyle/>
                <a:p>
                  <a:r>
                    <a:rPr lang="zh-CN" altLang="en-US">
                      <a:noFill/>
                    </a:rPr>
                    <a:t> </a:t>
                  </a:r>
                </a:p>
              </p:txBody>
            </p:sp>
          </mc:Fallback>
        </mc:AlternateContent>
      </p:grpSp>
      <p:sp>
        <p:nvSpPr>
          <p:cNvPr id="25" name="矩形 5">
            <a:extLst>
              <a:ext uri="{FF2B5EF4-FFF2-40B4-BE49-F238E27FC236}">
                <a16:creationId xmlns:a16="http://schemas.microsoft.com/office/drawing/2014/main" id="{F5964537-EFC0-40F5-B780-C7CA643E5278}"/>
              </a:ext>
            </a:extLst>
          </p:cNvPr>
          <p:cNvSpPr/>
          <p:nvPr/>
        </p:nvSpPr>
        <p:spPr>
          <a:xfrm>
            <a:off x="303698" y="1132966"/>
            <a:ext cx="1694208" cy="400110"/>
          </a:xfrm>
          <a:prstGeom prst="rect">
            <a:avLst/>
          </a:prstGeom>
        </p:spPr>
        <p:txBody>
          <a:bodyPr wrap="square">
            <a:spAutoFit/>
          </a:bodyPr>
          <a:lstStyle/>
          <a:p>
            <a:r>
              <a:rPr lang="en-US" altLang="zh-CN" sz="2000">
                <a:ea typeface="黑体" panose="02010609060101010101" pitchFamily="49" charset="-122"/>
                <a:cs typeface="Times New Roman" panose="02020603050405020304" pitchFamily="18" charset="0"/>
              </a:rPr>
              <a:t>Base Network</a:t>
            </a:r>
          </a:p>
        </p:txBody>
      </p:sp>
      <p:sp>
        <p:nvSpPr>
          <p:cNvPr id="26" name="矩形 5">
            <a:extLst>
              <a:ext uri="{FF2B5EF4-FFF2-40B4-BE49-F238E27FC236}">
                <a16:creationId xmlns:a16="http://schemas.microsoft.com/office/drawing/2014/main" id="{973C40BE-D9D9-461A-B629-ACCA5720E156}"/>
              </a:ext>
            </a:extLst>
          </p:cNvPr>
          <p:cNvSpPr/>
          <p:nvPr/>
        </p:nvSpPr>
        <p:spPr>
          <a:xfrm>
            <a:off x="303698" y="3357144"/>
            <a:ext cx="1959728" cy="400110"/>
          </a:xfrm>
          <a:prstGeom prst="rect">
            <a:avLst/>
          </a:prstGeom>
        </p:spPr>
        <p:txBody>
          <a:bodyPr wrap="square">
            <a:spAutoFit/>
          </a:bodyPr>
          <a:lstStyle/>
          <a:p>
            <a:r>
              <a:rPr lang="en-US" altLang="zh-CN" sz="2000">
                <a:ea typeface="黑体" panose="02010609060101010101" pitchFamily="49" charset="-122"/>
                <a:cs typeface="Times New Roman" panose="02020603050405020304" pitchFamily="18" charset="0"/>
              </a:rPr>
              <a:t>Prediction heads</a:t>
            </a:r>
          </a:p>
        </p:txBody>
      </p:sp>
      <p:cxnSp>
        <p:nvCxnSpPr>
          <p:cNvPr id="27" name="Straight Arrow Connector 26">
            <a:extLst>
              <a:ext uri="{FF2B5EF4-FFF2-40B4-BE49-F238E27FC236}">
                <a16:creationId xmlns:a16="http://schemas.microsoft.com/office/drawing/2014/main" id="{507E053C-700B-4AFF-B206-1F0951A80472}"/>
              </a:ext>
            </a:extLst>
          </p:cNvPr>
          <p:cNvCxnSpPr>
            <a:cxnSpLocks/>
            <a:stCxn id="21" idx="2"/>
            <a:endCxn id="36" idx="1"/>
          </p:cNvCxnSpPr>
          <p:nvPr/>
        </p:nvCxnSpPr>
        <p:spPr>
          <a:xfrm>
            <a:off x="8963844" y="2040982"/>
            <a:ext cx="306471" cy="0"/>
          </a:xfrm>
          <a:prstGeom prst="straightConnector1">
            <a:avLst/>
          </a:prstGeom>
          <a:ln w="254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36" name="Rectangle: Rounded Corners 35">
            <a:extLst>
              <a:ext uri="{FF2B5EF4-FFF2-40B4-BE49-F238E27FC236}">
                <a16:creationId xmlns:a16="http://schemas.microsoft.com/office/drawing/2014/main" id="{0CCD1F06-3B9E-4C81-8E9C-9A8707984DA2}"/>
              </a:ext>
            </a:extLst>
          </p:cNvPr>
          <p:cNvSpPr/>
          <p:nvPr/>
        </p:nvSpPr>
        <p:spPr>
          <a:xfrm>
            <a:off x="9270315" y="1756011"/>
            <a:ext cx="1029732" cy="569941"/>
          </a:xfrm>
          <a:prstGeom prst="roundRect">
            <a:avLst/>
          </a:prstGeom>
          <a:solidFill>
            <a:srgbClr val="FF0000">
              <a:alpha val="10000"/>
            </a:srgbClr>
          </a:solidFill>
          <a:ln w="19050" cap="flat" cmpd="sng" algn="ctr">
            <a:solidFill>
              <a:schemeClr val="tx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en-US" altLang="zh-CN" sz="1400">
                <a:solidFill>
                  <a:schemeClr val="tx1"/>
                </a:solidFill>
              </a:rPr>
              <a:t>Prediction head</a:t>
            </a:r>
            <a:endParaRPr lang="zh-CN" altLang="en-US" sz="1400">
              <a:solidFill>
                <a:schemeClr val="tx1"/>
              </a:solidFill>
            </a:endParaRPr>
          </a:p>
        </p:txBody>
      </p:sp>
      <p:grpSp>
        <p:nvGrpSpPr>
          <p:cNvPr id="81" name="Group 80">
            <a:extLst>
              <a:ext uri="{FF2B5EF4-FFF2-40B4-BE49-F238E27FC236}">
                <a16:creationId xmlns:a16="http://schemas.microsoft.com/office/drawing/2014/main" id="{C02EBED5-D353-4B92-833C-1D91D3DA31FC}"/>
              </a:ext>
            </a:extLst>
          </p:cNvPr>
          <p:cNvGrpSpPr/>
          <p:nvPr/>
        </p:nvGrpSpPr>
        <p:grpSpPr>
          <a:xfrm>
            <a:off x="4503631" y="4358253"/>
            <a:ext cx="722162" cy="988353"/>
            <a:chOff x="4503631" y="4358254"/>
            <a:chExt cx="722162" cy="988353"/>
          </a:xfrm>
        </p:grpSpPr>
        <p:sp>
          <p:nvSpPr>
            <p:cNvPr id="39" name="Rectangle 38">
              <a:extLst>
                <a:ext uri="{FF2B5EF4-FFF2-40B4-BE49-F238E27FC236}">
                  <a16:creationId xmlns:a16="http://schemas.microsoft.com/office/drawing/2014/main" id="{B9F714C8-9B2A-44FA-A3FE-83F84364C156}"/>
                </a:ext>
              </a:extLst>
            </p:cNvPr>
            <p:cNvSpPr/>
            <p:nvPr/>
          </p:nvSpPr>
          <p:spPr>
            <a:xfrm rot="16200000">
              <a:off x="4551807" y="4672621"/>
              <a:ext cx="988353" cy="359619"/>
            </a:xfrm>
            <a:prstGeom prst="rect">
              <a:avLst/>
            </a:prstGeom>
            <a:solidFill>
              <a:schemeClr val="bg1">
                <a:lumMod val="95000"/>
              </a:schemeClr>
            </a:solidFill>
            <a:ln w="19050" cap="flat" cmpd="sng" algn="ctr">
              <a:solidFill>
                <a:schemeClr val="bg1">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en-US" altLang="zh-CN" sz="1600">
                  <a:solidFill>
                    <a:schemeClr val="tx1"/>
                  </a:solidFill>
                </a:rPr>
                <a:t>Linear</a:t>
              </a:r>
              <a:endParaRPr lang="zh-CN" altLang="en-US" sz="1600">
                <a:solidFill>
                  <a:schemeClr val="tx1"/>
                </a:solidFill>
              </a:endParaRPr>
            </a:p>
          </p:txBody>
        </p:sp>
        <p:cxnSp>
          <p:nvCxnSpPr>
            <p:cNvPr id="41" name="Straight Arrow Connector 40">
              <a:extLst>
                <a:ext uri="{FF2B5EF4-FFF2-40B4-BE49-F238E27FC236}">
                  <a16:creationId xmlns:a16="http://schemas.microsoft.com/office/drawing/2014/main" id="{7A545E76-6C3B-4E06-9CDE-9B53FA665C01}"/>
                </a:ext>
              </a:extLst>
            </p:cNvPr>
            <p:cNvCxnSpPr>
              <a:cxnSpLocks/>
            </p:cNvCxnSpPr>
            <p:nvPr/>
          </p:nvCxnSpPr>
          <p:spPr>
            <a:xfrm>
              <a:off x="4503631" y="4852430"/>
              <a:ext cx="362542" cy="0"/>
            </a:xfrm>
            <a:prstGeom prst="straightConnector1">
              <a:avLst/>
            </a:prstGeom>
            <a:ln w="254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79C9B0C0-DA69-42A2-8741-5CE9A27E729A}"/>
              </a:ext>
            </a:extLst>
          </p:cNvPr>
          <p:cNvGrpSpPr/>
          <p:nvPr/>
        </p:nvGrpSpPr>
        <p:grpSpPr>
          <a:xfrm rot="5400000">
            <a:off x="6112031" y="4216318"/>
            <a:ext cx="988354" cy="1272222"/>
            <a:chOff x="6112030" y="4401422"/>
            <a:chExt cx="988354" cy="1272222"/>
          </a:xfrm>
        </p:grpSpPr>
        <p:sp>
          <p:nvSpPr>
            <p:cNvPr id="40" name="Rectangle 39">
              <a:extLst>
                <a:ext uri="{FF2B5EF4-FFF2-40B4-BE49-F238E27FC236}">
                  <a16:creationId xmlns:a16="http://schemas.microsoft.com/office/drawing/2014/main" id="{40D2BC24-46CF-473F-912F-C88865D3B846}"/>
                </a:ext>
              </a:extLst>
            </p:cNvPr>
            <p:cNvSpPr/>
            <p:nvPr/>
          </p:nvSpPr>
          <p:spPr>
            <a:xfrm rot="10800000" flipH="1">
              <a:off x="6112031" y="4401422"/>
              <a:ext cx="988353" cy="359619"/>
            </a:xfrm>
            <a:prstGeom prst="rect">
              <a:avLst/>
            </a:prstGeom>
            <a:solidFill>
              <a:schemeClr val="bg1">
                <a:lumMod val="95000"/>
              </a:schemeClr>
            </a:solidFill>
            <a:ln w="19050" cap="flat" cmpd="sng" algn="ctr">
              <a:solidFill>
                <a:schemeClr val="bg1">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en-US" altLang="zh-CN" sz="1600">
                  <a:solidFill>
                    <a:schemeClr val="tx1"/>
                  </a:solidFill>
                </a:rPr>
                <a:t>Linear</a:t>
              </a:r>
              <a:endParaRPr lang="zh-CN" altLang="en-US" sz="1600">
                <a:solidFill>
                  <a:schemeClr val="tx1"/>
                </a:solidFill>
              </a:endParaRPr>
            </a:p>
          </p:txBody>
        </p:sp>
        <p:sp>
          <p:nvSpPr>
            <p:cNvPr id="51" name="Rectangle 50">
              <a:extLst>
                <a:ext uri="{FF2B5EF4-FFF2-40B4-BE49-F238E27FC236}">
                  <a16:creationId xmlns:a16="http://schemas.microsoft.com/office/drawing/2014/main" id="{041EDAE8-4DB5-4633-8E7E-567A91631C8D}"/>
                </a:ext>
              </a:extLst>
            </p:cNvPr>
            <p:cNvSpPr/>
            <p:nvPr/>
          </p:nvSpPr>
          <p:spPr>
            <a:xfrm rot="10800000" flipH="1">
              <a:off x="6112030" y="4992248"/>
              <a:ext cx="988353" cy="359619"/>
            </a:xfrm>
            <a:prstGeom prst="rect">
              <a:avLst/>
            </a:prstGeom>
            <a:solidFill>
              <a:schemeClr val="accent6">
                <a:lumMod val="40000"/>
                <a:lumOff val="60000"/>
              </a:schemeClr>
            </a:solidFill>
            <a:ln w="19050" cap="flat" cmpd="sng" algn="ctr">
              <a:solidFill>
                <a:schemeClr val="bg1">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en-US" altLang="zh-CN" sz="1600">
                  <a:solidFill>
                    <a:schemeClr val="tx1"/>
                  </a:solidFill>
                </a:rPr>
                <a:t>LSTM</a:t>
              </a:r>
              <a:endParaRPr lang="zh-CN" altLang="en-US" sz="1600">
                <a:solidFill>
                  <a:schemeClr val="tx1"/>
                </a:solidFill>
              </a:endParaRPr>
            </a:p>
          </p:txBody>
        </p:sp>
        <p:cxnSp>
          <p:nvCxnSpPr>
            <p:cNvPr id="52" name="Straight Arrow Connector 51">
              <a:extLst>
                <a:ext uri="{FF2B5EF4-FFF2-40B4-BE49-F238E27FC236}">
                  <a16:creationId xmlns:a16="http://schemas.microsoft.com/office/drawing/2014/main" id="{105D44E2-4A6E-4633-8B27-53B4D771AF88}"/>
                </a:ext>
              </a:extLst>
            </p:cNvPr>
            <p:cNvCxnSpPr>
              <a:cxnSpLocks/>
              <a:stCxn id="51" idx="2"/>
              <a:endCxn id="40" idx="0"/>
            </p:cNvCxnSpPr>
            <p:nvPr/>
          </p:nvCxnSpPr>
          <p:spPr>
            <a:xfrm rot="16200000">
              <a:off x="6490604" y="4876644"/>
              <a:ext cx="231207" cy="1"/>
            </a:xfrm>
            <a:prstGeom prst="straightConnector1">
              <a:avLst/>
            </a:prstGeom>
            <a:ln w="254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F0836762-0784-486A-A674-868FED106A65}"/>
                </a:ext>
              </a:extLst>
            </p:cNvPr>
            <p:cNvCxnSpPr>
              <a:cxnSpLocks/>
            </p:cNvCxnSpPr>
            <p:nvPr/>
          </p:nvCxnSpPr>
          <p:spPr>
            <a:xfrm flipV="1">
              <a:off x="6613825" y="5347934"/>
              <a:ext cx="0" cy="325710"/>
            </a:xfrm>
            <a:prstGeom prst="straightConnector1">
              <a:avLst/>
            </a:prstGeom>
            <a:ln w="254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grpSp>
      <p:grpSp>
        <p:nvGrpSpPr>
          <p:cNvPr id="73" name="Group 72">
            <a:extLst>
              <a:ext uri="{FF2B5EF4-FFF2-40B4-BE49-F238E27FC236}">
                <a16:creationId xmlns:a16="http://schemas.microsoft.com/office/drawing/2014/main" id="{B7DA4A0D-ADBF-4CCA-9E9D-CEFAE89697BE}"/>
              </a:ext>
            </a:extLst>
          </p:cNvPr>
          <p:cNvGrpSpPr/>
          <p:nvPr/>
        </p:nvGrpSpPr>
        <p:grpSpPr>
          <a:xfrm rot="5400000">
            <a:off x="7969453" y="4156421"/>
            <a:ext cx="1354010" cy="1392016"/>
            <a:chOff x="7969453" y="4156421"/>
            <a:chExt cx="1354010" cy="1392016"/>
          </a:xfrm>
        </p:grpSpPr>
        <p:sp>
          <p:nvSpPr>
            <p:cNvPr id="59" name="Rectangle 58">
              <a:extLst>
                <a:ext uri="{FF2B5EF4-FFF2-40B4-BE49-F238E27FC236}">
                  <a16:creationId xmlns:a16="http://schemas.microsoft.com/office/drawing/2014/main" id="{F50A78B1-89ED-4AE5-9A67-2B7B4A06492F}"/>
                </a:ext>
              </a:extLst>
            </p:cNvPr>
            <p:cNvSpPr/>
            <p:nvPr/>
          </p:nvSpPr>
          <p:spPr>
            <a:xfrm rot="16200000">
              <a:off x="7655086" y="4470788"/>
              <a:ext cx="988353" cy="359619"/>
            </a:xfrm>
            <a:prstGeom prst="rect">
              <a:avLst/>
            </a:prstGeom>
            <a:solidFill>
              <a:schemeClr val="bg1">
                <a:lumMod val="95000"/>
              </a:schemeClr>
            </a:solidFill>
            <a:ln w="19050" cap="flat" cmpd="sng" algn="ctr">
              <a:solidFill>
                <a:schemeClr val="bg1">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en-US" altLang="zh-CN" sz="1600">
                  <a:solidFill>
                    <a:schemeClr val="tx1"/>
                  </a:solidFill>
                </a:rPr>
                <a:t>Linear 1</a:t>
              </a:r>
              <a:endParaRPr lang="zh-CN" altLang="en-US" sz="1600">
                <a:solidFill>
                  <a:schemeClr val="tx1"/>
                </a:solidFill>
              </a:endParaRPr>
            </a:p>
          </p:txBody>
        </p:sp>
        <p:cxnSp>
          <p:nvCxnSpPr>
            <p:cNvPr id="60" name="Straight Arrow Connector 59">
              <a:extLst>
                <a:ext uri="{FF2B5EF4-FFF2-40B4-BE49-F238E27FC236}">
                  <a16:creationId xmlns:a16="http://schemas.microsoft.com/office/drawing/2014/main" id="{23EBB82E-727D-489A-9E7F-E6693CF8296B}"/>
                </a:ext>
              </a:extLst>
            </p:cNvPr>
            <p:cNvCxnSpPr>
              <a:cxnSpLocks/>
            </p:cNvCxnSpPr>
            <p:nvPr/>
          </p:nvCxnSpPr>
          <p:spPr>
            <a:xfrm flipV="1">
              <a:off x="8149263" y="5152437"/>
              <a:ext cx="0" cy="197352"/>
            </a:xfrm>
            <a:prstGeom prst="straightConnector1">
              <a:avLst/>
            </a:prstGeom>
            <a:ln w="254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C7D97042-FA37-421C-B9C1-5301A51FE49A}"/>
                </a:ext>
              </a:extLst>
            </p:cNvPr>
            <p:cNvSpPr/>
            <p:nvPr/>
          </p:nvSpPr>
          <p:spPr>
            <a:xfrm rot="16200000">
              <a:off x="8649477" y="4478579"/>
              <a:ext cx="988353" cy="359619"/>
            </a:xfrm>
            <a:prstGeom prst="rect">
              <a:avLst/>
            </a:prstGeom>
            <a:solidFill>
              <a:schemeClr val="bg1">
                <a:lumMod val="95000"/>
              </a:schemeClr>
            </a:solidFill>
            <a:ln w="19050" cap="flat" cmpd="sng" algn="ctr">
              <a:solidFill>
                <a:schemeClr val="bg1">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en-US" altLang="zh-CN" sz="1600">
                  <a:solidFill>
                    <a:schemeClr val="tx1"/>
                  </a:solidFill>
                </a:rPr>
                <a:t>Linear 5</a:t>
              </a:r>
              <a:endParaRPr lang="zh-CN" altLang="en-US" sz="1600">
                <a:solidFill>
                  <a:schemeClr val="tx1"/>
                </a:solidFill>
              </a:endParaRPr>
            </a:p>
          </p:txBody>
        </p:sp>
        <p:cxnSp>
          <p:nvCxnSpPr>
            <p:cNvPr id="64" name="Straight Arrow Connector 63">
              <a:extLst>
                <a:ext uri="{FF2B5EF4-FFF2-40B4-BE49-F238E27FC236}">
                  <a16:creationId xmlns:a16="http://schemas.microsoft.com/office/drawing/2014/main" id="{DC7BDF26-6907-4DA0-82D5-AB2097B64E7C}"/>
                </a:ext>
              </a:extLst>
            </p:cNvPr>
            <p:cNvCxnSpPr>
              <a:cxnSpLocks/>
            </p:cNvCxnSpPr>
            <p:nvPr/>
          </p:nvCxnSpPr>
          <p:spPr>
            <a:xfrm flipV="1">
              <a:off x="9143653" y="5152437"/>
              <a:ext cx="1" cy="198000"/>
            </a:xfrm>
            <a:prstGeom prst="straightConnector1">
              <a:avLst/>
            </a:prstGeom>
            <a:ln w="254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0A764AC9-17E5-42B3-BD39-533947360DA3}"/>
                </a:ext>
              </a:extLst>
            </p:cNvPr>
            <p:cNvCxnSpPr>
              <a:cxnSpLocks/>
            </p:cNvCxnSpPr>
            <p:nvPr/>
          </p:nvCxnSpPr>
          <p:spPr>
            <a:xfrm flipV="1">
              <a:off x="8635820" y="5152437"/>
              <a:ext cx="0" cy="396000"/>
            </a:xfrm>
            <a:prstGeom prst="straightConnector1">
              <a:avLst/>
            </a:prstGeom>
            <a:ln w="254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4F6FBB3A-1300-4197-977C-6DDB27FFF4FD}"/>
                </a:ext>
              </a:extLst>
            </p:cNvPr>
            <p:cNvCxnSpPr>
              <a:cxnSpLocks/>
            </p:cNvCxnSpPr>
            <p:nvPr/>
          </p:nvCxnSpPr>
          <p:spPr>
            <a:xfrm>
              <a:off x="8149262" y="5347934"/>
              <a:ext cx="994391" cy="0"/>
            </a:xfrm>
            <a:prstGeom prst="line">
              <a:avLst/>
            </a:prstGeom>
            <a:ln w="19050" cmpd="sng">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72" name="TextBox 71">
                  <a:extLst>
                    <a:ext uri="{FF2B5EF4-FFF2-40B4-BE49-F238E27FC236}">
                      <a16:creationId xmlns:a16="http://schemas.microsoft.com/office/drawing/2014/main" id="{23131DE1-E16E-4931-BE29-F7D67CE8A82A}"/>
                    </a:ext>
                  </a:extLst>
                </p:cNvPr>
                <p:cNvSpPr txBox="1"/>
                <p:nvPr/>
              </p:nvSpPr>
              <p:spPr>
                <a:xfrm>
                  <a:off x="8506893" y="4523276"/>
                  <a:ext cx="254877" cy="276999"/>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m:t>
                        </m:r>
                      </m:oMath>
                    </m:oMathPara>
                  </a14:m>
                  <a:endParaRPr lang="zh-CN" altLang="en-US"/>
                </a:p>
              </p:txBody>
            </p:sp>
          </mc:Choice>
          <mc:Fallback>
            <p:sp>
              <p:nvSpPr>
                <p:cNvPr id="72" name="TextBox 71">
                  <a:extLst>
                    <a:ext uri="{FF2B5EF4-FFF2-40B4-BE49-F238E27FC236}">
                      <a16:creationId xmlns:a16="http://schemas.microsoft.com/office/drawing/2014/main" id="{23131DE1-E16E-4931-BE29-F7D67CE8A82A}"/>
                    </a:ext>
                  </a:extLst>
                </p:cNvPr>
                <p:cNvSpPr txBox="1">
                  <a:spLocks noRot="1" noChangeAspect="1" noMove="1" noResize="1" noEditPoints="1" noAdjustHandles="1" noChangeArrowheads="1" noChangeShapeType="1" noTextEdit="1"/>
                </p:cNvSpPr>
                <p:nvPr/>
              </p:nvSpPr>
              <p:spPr>
                <a:xfrm>
                  <a:off x="8506893" y="4523276"/>
                  <a:ext cx="254877" cy="276999"/>
                </a:xfrm>
                <a:prstGeom prst="rect">
                  <a:avLst/>
                </a:prstGeom>
                <a:blipFill>
                  <a:blip r:embed="rId5"/>
                  <a:stretch>
                    <a:fillRect t="-4762" b="-7143"/>
                  </a:stretch>
                </a:blipFill>
              </p:spPr>
              <p:txBody>
                <a:bodyPr/>
                <a:lstStyle/>
                <a:p>
                  <a:r>
                    <a:rPr lang="zh-CN" altLang="en-US">
                      <a:noFill/>
                    </a:rPr>
                    <a:t> </a:t>
                  </a:r>
                </a:p>
              </p:txBody>
            </p:sp>
          </mc:Fallback>
        </mc:AlternateContent>
      </p:grpSp>
    </p:spTree>
    <p:extLst>
      <p:ext uri="{BB962C8B-B14F-4D97-AF65-F5344CB8AC3E}">
        <p14:creationId xmlns:p14="http://schemas.microsoft.com/office/powerpoint/2010/main" val="22032377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C3D9F-E802-4823-9B6C-284F36FAF5EF}"/>
              </a:ext>
            </a:extLst>
          </p:cNvPr>
          <p:cNvSpPr>
            <a:spLocks noGrp="1"/>
          </p:cNvSpPr>
          <p:nvPr>
            <p:ph type="title"/>
          </p:nvPr>
        </p:nvSpPr>
        <p:spPr>
          <a:xfrm>
            <a:off x="336000" y="261110"/>
            <a:ext cx="6150861" cy="504001"/>
          </a:xfrm>
        </p:spPr>
        <p:txBody>
          <a:bodyPr>
            <a:normAutofit/>
          </a:bodyPr>
          <a:lstStyle/>
          <a:p>
            <a:r>
              <a:rPr lang="en-US" altLang="zh-CN"/>
              <a:t>Action Recognition Baseline on TCG</a:t>
            </a:r>
            <a:endParaRPr lang="zh-CN" altLang="en-US"/>
          </a:p>
        </p:txBody>
      </p:sp>
      <p:sp>
        <p:nvSpPr>
          <p:cNvPr id="4" name="Footer Placeholder 3">
            <a:extLst>
              <a:ext uri="{FF2B5EF4-FFF2-40B4-BE49-F238E27FC236}">
                <a16:creationId xmlns:a16="http://schemas.microsoft.com/office/drawing/2014/main" id="{CDF42937-01A2-48C5-8270-2D1B6C835197}"/>
              </a:ext>
            </a:extLst>
          </p:cNvPr>
          <p:cNvSpPr>
            <a:spLocks noGrp="1"/>
          </p:cNvSpPr>
          <p:nvPr>
            <p:ph type="ftr" sz="quarter" idx="11"/>
          </p:nvPr>
        </p:nvSpPr>
        <p:spPr/>
        <p:txBody>
          <a:bodyPr/>
          <a:lstStyle/>
          <a:p>
            <a:r>
              <a:rPr lang="en-US" altLang="zh-CN"/>
              <a:t>Action Recognition for Self-Driving Cars</a:t>
            </a:r>
            <a:endParaRPr lang="zh-CN" altLang="en-US"/>
          </a:p>
        </p:txBody>
      </p:sp>
      <p:graphicFrame>
        <p:nvGraphicFramePr>
          <p:cNvPr id="5" name="Table 6">
            <a:extLst>
              <a:ext uri="{FF2B5EF4-FFF2-40B4-BE49-F238E27FC236}">
                <a16:creationId xmlns:a16="http://schemas.microsoft.com/office/drawing/2014/main" id="{C86FCAF4-B5F1-45B0-B39B-87F6D2F74E71}"/>
              </a:ext>
            </a:extLst>
          </p:cNvPr>
          <p:cNvGraphicFramePr>
            <a:graphicFrameLocks noGrp="1"/>
          </p:cNvGraphicFramePr>
          <p:nvPr>
            <p:extLst>
              <p:ext uri="{D42A27DB-BD31-4B8C-83A1-F6EECF244321}">
                <p14:modId xmlns:p14="http://schemas.microsoft.com/office/powerpoint/2010/main" val="2593381977"/>
              </p:ext>
            </p:extLst>
          </p:nvPr>
        </p:nvGraphicFramePr>
        <p:xfrm>
          <a:off x="896314" y="1203610"/>
          <a:ext cx="7714286" cy="4714240"/>
        </p:xfrm>
        <a:graphic>
          <a:graphicData uri="http://schemas.openxmlformats.org/drawingml/2006/table">
            <a:tbl>
              <a:tblPr firstRow="1" bandRow="1">
                <a:tableStyleId>{C083E6E3-FA7D-4D7B-A595-EF9225AFEA82}</a:tableStyleId>
              </a:tblPr>
              <a:tblGrid>
                <a:gridCol w="1234286">
                  <a:extLst>
                    <a:ext uri="{9D8B030D-6E8A-4147-A177-3AD203B41FA5}">
                      <a16:colId xmlns:a16="http://schemas.microsoft.com/office/drawing/2014/main" val="1340388208"/>
                    </a:ext>
                  </a:extLst>
                </a:gridCol>
                <a:gridCol w="1080000">
                  <a:extLst>
                    <a:ext uri="{9D8B030D-6E8A-4147-A177-3AD203B41FA5}">
                      <a16:colId xmlns:a16="http://schemas.microsoft.com/office/drawing/2014/main" val="2574553390"/>
                    </a:ext>
                  </a:extLst>
                </a:gridCol>
                <a:gridCol w="1080000">
                  <a:extLst>
                    <a:ext uri="{9D8B030D-6E8A-4147-A177-3AD203B41FA5}">
                      <a16:colId xmlns:a16="http://schemas.microsoft.com/office/drawing/2014/main" val="1333730016"/>
                    </a:ext>
                  </a:extLst>
                </a:gridCol>
                <a:gridCol w="1080000">
                  <a:extLst>
                    <a:ext uri="{9D8B030D-6E8A-4147-A177-3AD203B41FA5}">
                      <a16:colId xmlns:a16="http://schemas.microsoft.com/office/drawing/2014/main" val="1565578416"/>
                    </a:ext>
                  </a:extLst>
                </a:gridCol>
                <a:gridCol w="1080000">
                  <a:extLst>
                    <a:ext uri="{9D8B030D-6E8A-4147-A177-3AD203B41FA5}">
                      <a16:colId xmlns:a16="http://schemas.microsoft.com/office/drawing/2014/main" val="2633955222"/>
                    </a:ext>
                  </a:extLst>
                </a:gridCol>
                <a:gridCol w="1080000">
                  <a:extLst>
                    <a:ext uri="{9D8B030D-6E8A-4147-A177-3AD203B41FA5}">
                      <a16:colId xmlns:a16="http://schemas.microsoft.com/office/drawing/2014/main" val="2878905461"/>
                    </a:ext>
                  </a:extLst>
                </a:gridCol>
                <a:gridCol w="1080000">
                  <a:extLst>
                    <a:ext uri="{9D8B030D-6E8A-4147-A177-3AD203B41FA5}">
                      <a16:colId xmlns:a16="http://schemas.microsoft.com/office/drawing/2014/main" val="1573128080"/>
                    </a:ext>
                  </a:extLst>
                </a:gridCol>
              </a:tblGrid>
              <a:tr h="350768">
                <a:tc rowSpan="2">
                  <a:txBody>
                    <a:bodyPr/>
                    <a:lstStyle/>
                    <a:p>
                      <a:pPr algn="ctr"/>
                      <a:r>
                        <a:rPr lang="en-US" altLang="zh-CN"/>
                        <a:t>Method</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gridSpan="3">
                  <a:txBody>
                    <a:bodyPr/>
                    <a:lstStyle/>
                    <a:p>
                      <a:pPr algn="ctr"/>
                      <a:r>
                        <a:rPr lang="en-US" altLang="zh-CN"/>
                        <a:t>Cross-subject (%)</a:t>
                      </a:r>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mpd="sng">
                      <a:noFill/>
                    </a:lnB>
                  </a:tcPr>
                </a:tc>
                <a:tc hMerge="1">
                  <a:txBody>
                    <a:bodyPr/>
                    <a:lstStyle/>
                    <a:p>
                      <a:endParaRPr lang="zh-CN" altLang="en-US"/>
                    </a:p>
                  </a:txBody>
                  <a:tcPr/>
                </a:tc>
                <a:tc hMerge="1">
                  <a:txBody>
                    <a:bodyPr/>
                    <a:lstStyle/>
                    <a:p>
                      <a:endParaRPr lang="zh-CN" altLang="en-US"/>
                    </a:p>
                  </a:txBody>
                  <a:tcPr/>
                </a:tc>
                <a:tc gridSpan="3">
                  <a:txBody>
                    <a:bodyPr/>
                    <a:lstStyle/>
                    <a:p>
                      <a:pPr algn="ctr"/>
                      <a:r>
                        <a:rPr lang="en-US" altLang="zh-CN"/>
                        <a:t>Cross-view (%)</a:t>
                      </a:r>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mpd="sng">
                      <a:noFill/>
                    </a:lnB>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847599202"/>
                  </a:ext>
                </a:extLst>
              </a:tr>
              <a:tr h="370840">
                <a:tc vMerge="1">
                  <a:txBody>
                    <a:bodyPr/>
                    <a:lstStyle/>
                    <a:p>
                      <a:pPr algn="ctr"/>
                      <a:r>
                        <a:rPr lang="en-US" altLang="zh-CN"/>
                        <a:t>Method</a:t>
                      </a:r>
                      <a:endParaRPr lang="zh-CN" altLang="en-US"/>
                    </a:p>
                  </a:txBody>
                  <a:tcPr/>
                </a:tc>
                <a:tc>
                  <a:txBody>
                    <a:bodyPr/>
                    <a:lstStyle/>
                    <a:p>
                      <a:pPr algn="ctr"/>
                      <a:r>
                        <a:rPr lang="en-US" altLang="zh-CN"/>
                        <a:t>Accuracy</a:t>
                      </a:r>
                      <a:endParaRPr lang="zh-CN" altLang="en-US"/>
                    </a:p>
                  </a:txBody>
                  <a:tcPr>
                    <a:lnL w="12700" cap="flat" cmpd="sng" algn="ctr">
                      <a:solidFill>
                        <a:schemeClr val="tx1"/>
                      </a:solidFill>
                      <a:prstDash val="solid"/>
                      <a:round/>
                      <a:headEnd type="none" w="med" len="med"/>
                      <a:tailEnd type="none" w="med" len="med"/>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a:t>Jaccard</a:t>
                      </a:r>
                      <a:endParaRPr lang="zh-CN" altLang="en-US"/>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a:t>F1</a:t>
                      </a:r>
                      <a:endParaRPr lang="zh-CN" altLang="en-US"/>
                    </a:p>
                  </a:txBody>
                  <a:tcPr>
                    <a:lnL>
                      <a:noFill/>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a:t>Accuracy</a:t>
                      </a:r>
                      <a:endParaRPr lang="zh-CN" altLang="en-US"/>
                    </a:p>
                  </a:txBody>
                  <a:tcPr>
                    <a:lnL w="12700" cap="flat" cmpd="sng" algn="ctr">
                      <a:solidFill>
                        <a:schemeClr val="tx1"/>
                      </a:solidFill>
                      <a:prstDash val="solid"/>
                      <a:round/>
                      <a:headEnd type="none" w="med" len="med"/>
                      <a:tailEnd type="none" w="med" len="med"/>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a:t>Jaccard</a:t>
                      </a:r>
                      <a:endParaRPr lang="zh-CN" altLang="en-US"/>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a:t>F1</a:t>
                      </a:r>
                      <a:endParaRPr lang="zh-CN" altLang="en-US"/>
                    </a:p>
                  </a:txBody>
                  <a:tcPr>
                    <a:lnL>
                      <a:noFill/>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36185841"/>
                  </a:ext>
                </a:extLst>
              </a:tr>
              <a:tr h="370840">
                <a:tc>
                  <a:txBody>
                    <a:bodyPr/>
                    <a:lstStyle/>
                    <a:p>
                      <a:pPr algn="ctr"/>
                      <a:r>
                        <a:rPr lang="en-US" altLang="zh-CN"/>
                        <a:t>RNN</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l"/>
                      <a:r>
                        <a:rPr lang="en-US" altLang="zh-CN" sz="1800" b="0" i="0" u="none" strike="noStrike" kern="1200" baseline="0">
                          <a:solidFill>
                            <a:schemeClr val="tx1"/>
                          </a:solidFill>
                          <a:latin typeface="+mn-lt"/>
                          <a:ea typeface="+mn-ea"/>
                          <a:cs typeface="+mn-cs"/>
                        </a:rPr>
                        <a:t>82.81</a:t>
                      </a:r>
                      <a:endParaRPr lang="zh-CN" altLang="en-US"/>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l"/>
                      <a:r>
                        <a:rPr lang="en-US" altLang="zh-CN"/>
                        <a:t>57.40</a:t>
                      </a:r>
                      <a:endParaRPr lang="zh-CN" altLang="en-US"/>
                    </a:p>
                  </a:txBody>
                  <a:tcPr anchor="ctr">
                    <a:lnT w="12700" cap="flat" cmpd="sng" algn="ctr">
                      <a:solidFill>
                        <a:schemeClr val="tx1"/>
                      </a:solidFill>
                      <a:prstDash val="solid"/>
                      <a:round/>
                      <a:headEnd type="none" w="med" len="med"/>
                      <a:tailEnd type="none" w="med" len="med"/>
                    </a:lnT>
                  </a:tcPr>
                </a:tc>
                <a:tc>
                  <a:txBody>
                    <a:bodyPr/>
                    <a:lstStyle/>
                    <a:p>
                      <a:pPr algn="l"/>
                      <a:r>
                        <a:rPr lang="en-US" altLang="zh-CN"/>
                        <a:t>69.45</a:t>
                      </a:r>
                      <a:endParaRPr lang="zh-CN" altLang="en-US"/>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l"/>
                      <a:r>
                        <a:rPr lang="en-US" altLang="zh-CN"/>
                        <a:t>80.94</a:t>
                      </a:r>
                      <a:endParaRPr lang="zh-CN" altLang="en-US"/>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l"/>
                      <a:r>
                        <a:rPr lang="en-US" altLang="zh-CN"/>
                        <a:t>57.21</a:t>
                      </a:r>
                      <a:endParaRPr lang="zh-CN" altLang="en-US"/>
                    </a:p>
                  </a:txBody>
                  <a:tcPr anchor="ctr">
                    <a:lnT w="12700" cap="flat" cmpd="sng" algn="ctr">
                      <a:solidFill>
                        <a:schemeClr val="tx1"/>
                      </a:solidFill>
                      <a:prstDash val="solid"/>
                      <a:round/>
                      <a:headEnd type="none" w="med" len="med"/>
                      <a:tailEnd type="none" w="med" len="med"/>
                    </a:lnT>
                  </a:tcPr>
                </a:tc>
                <a:tc>
                  <a:txBody>
                    <a:bodyPr/>
                    <a:lstStyle/>
                    <a:p>
                      <a:pPr algn="l"/>
                      <a:r>
                        <a:rPr lang="en-US" altLang="zh-CN"/>
                        <a:t>69.98</a:t>
                      </a:r>
                      <a:endParaRPr lang="zh-CN" altLang="en-US"/>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41160049"/>
                  </a:ext>
                </a:extLst>
              </a:tr>
              <a:tr h="370840">
                <a:tc>
                  <a:txBody>
                    <a:bodyPr/>
                    <a:lstStyle/>
                    <a:p>
                      <a:pPr algn="ctr"/>
                      <a:r>
                        <a:rPr lang="en-US" altLang="zh-CN"/>
                        <a:t>GRU</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l"/>
                      <a:r>
                        <a:rPr lang="en-US" altLang="zh-CN"/>
                        <a:t>84.44</a:t>
                      </a:r>
                      <a:endParaRPr lang="zh-CN" altLang="en-US"/>
                    </a:p>
                  </a:txBody>
                  <a:tcPr anchor="ctr">
                    <a:lnL w="12700" cap="flat" cmpd="sng" algn="ctr">
                      <a:solidFill>
                        <a:schemeClr val="tx1"/>
                      </a:solidFill>
                      <a:prstDash val="solid"/>
                      <a:round/>
                      <a:headEnd type="none" w="med" len="med"/>
                      <a:tailEnd type="none" w="med" len="med"/>
                    </a:lnL>
                  </a:tcPr>
                </a:tc>
                <a:tc>
                  <a:txBody>
                    <a:bodyPr/>
                    <a:lstStyle/>
                    <a:p>
                      <a:pPr algn="l"/>
                      <a:r>
                        <a:rPr lang="en-US" altLang="zh-CN"/>
                        <a:t>58.16</a:t>
                      </a:r>
                      <a:endParaRPr lang="zh-CN" altLang="en-US"/>
                    </a:p>
                  </a:txBody>
                  <a:tcPr anchor="ctr"/>
                </a:tc>
                <a:tc>
                  <a:txBody>
                    <a:bodyPr/>
                    <a:lstStyle/>
                    <a:p>
                      <a:pPr algn="l"/>
                      <a:r>
                        <a:rPr lang="en-US" altLang="zh-CN"/>
                        <a:t>70.45</a:t>
                      </a:r>
                      <a:endParaRPr lang="zh-CN" altLang="en-US"/>
                    </a:p>
                  </a:txBody>
                  <a:tcPr anchor="ctr">
                    <a:lnR w="12700" cap="flat" cmpd="sng" algn="ctr">
                      <a:solidFill>
                        <a:schemeClr val="tx1"/>
                      </a:solidFill>
                      <a:prstDash val="solid"/>
                      <a:round/>
                      <a:headEnd type="none" w="med" len="med"/>
                      <a:tailEnd type="none" w="med" len="med"/>
                    </a:lnR>
                  </a:tcPr>
                </a:tc>
                <a:tc>
                  <a:txBody>
                    <a:bodyPr/>
                    <a:lstStyle/>
                    <a:p>
                      <a:pPr algn="l"/>
                      <a:r>
                        <a:rPr lang="en-US" altLang="zh-CN"/>
                        <a:t>83.47</a:t>
                      </a:r>
                      <a:endParaRPr lang="zh-CN" altLang="en-US"/>
                    </a:p>
                  </a:txBody>
                  <a:tcPr anchor="ctr">
                    <a:lnL w="12700" cap="flat" cmpd="sng" algn="ctr">
                      <a:solidFill>
                        <a:schemeClr val="tx1"/>
                      </a:solidFill>
                      <a:prstDash val="solid"/>
                      <a:round/>
                      <a:headEnd type="none" w="med" len="med"/>
                      <a:tailEnd type="none" w="med" len="med"/>
                    </a:lnL>
                  </a:tcPr>
                </a:tc>
                <a:tc>
                  <a:txBody>
                    <a:bodyPr/>
                    <a:lstStyle/>
                    <a:p>
                      <a:pPr algn="l"/>
                      <a:r>
                        <a:rPr lang="en-US" altLang="zh-CN"/>
                        <a:t>56.25</a:t>
                      </a:r>
                      <a:endParaRPr lang="zh-CN" altLang="en-US"/>
                    </a:p>
                  </a:txBody>
                  <a:tcPr anchor="ctr"/>
                </a:tc>
                <a:tc>
                  <a:txBody>
                    <a:bodyPr/>
                    <a:lstStyle/>
                    <a:p>
                      <a:pPr algn="l"/>
                      <a:r>
                        <a:rPr lang="en-US" altLang="zh-CN"/>
                        <a:t>68.59</a:t>
                      </a:r>
                      <a:endParaRPr lang="zh-CN" altLang="en-US"/>
                    </a:p>
                  </a:txBody>
                  <a:tcPr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242002527"/>
                  </a:ext>
                </a:extLst>
              </a:tr>
              <a:tr h="370840">
                <a:tc>
                  <a:txBody>
                    <a:bodyPr/>
                    <a:lstStyle/>
                    <a:p>
                      <a:pPr algn="ctr"/>
                      <a:r>
                        <a:rPr lang="en-US" altLang="zh-CN"/>
                        <a:t>LSTM</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l"/>
                      <a:r>
                        <a:rPr lang="en-US" altLang="zh-CN"/>
                        <a:t>83.23</a:t>
                      </a:r>
                      <a:endParaRPr lang="zh-CN" altLang="en-US"/>
                    </a:p>
                  </a:txBody>
                  <a:tcPr anchor="ctr">
                    <a:lnL w="12700" cap="flat" cmpd="sng" algn="ctr">
                      <a:solidFill>
                        <a:schemeClr val="tx1"/>
                      </a:solidFill>
                      <a:prstDash val="solid"/>
                      <a:round/>
                      <a:headEnd type="none" w="med" len="med"/>
                      <a:tailEnd type="none" w="med" len="med"/>
                    </a:lnL>
                  </a:tcPr>
                </a:tc>
                <a:tc>
                  <a:txBody>
                    <a:bodyPr/>
                    <a:lstStyle/>
                    <a:p>
                      <a:pPr algn="l"/>
                      <a:r>
                        <a:rPr lang="en-US" altLang="zh-CN"/>
                        <a:t>56.32</a:t>
                      </a:r>
                      <a:endParaRPr lang="zh-CN" altLang="en-US"/>
                    </a:p>
                  </a:txBody>
                  <a:tcPr anchor="ctr"/>
                </a:tc>
                <a:tc>
                  <a:txBody>
                    <a:bodyPr/>
                    <a:lstStyle/>
                    <a:p>
                      <a:pPr algn="l"/>
                      <a:r>
                        <a:rPr lang="en-US" altLang="zh-CN"/>
                        <a:t>68.59</a:t>
                      </a:r>
                      <a:endParaRPr lang="zh-CN" altLang="en-US"/>
                    </a:p>
                  </a:txBody>
                  <a:tcPr anchor="ctr">
                    <a:lnR w="12700" cap="flat" cmpd="sng" algn="ctr">
                      <a:solidFill>
                        <a:schemeClr val="tx1"/>
                      </a:solidFill>
                      <a:prstDash val="solid"/>
                      <a:round/>
                      <a:headEnd type="none" w="med" len="med"/>
                      <a:tailEnd type="none" w="med" len="med"/>
                    </a:lnR>
                  </a:tcPr>
                </a:tc>
                <a:tc>
                  <a:txBody>
                    <a:bodyPr/>
                    <a:lstStyle/>
                    <a:p>
                      <a:pPr algn="l"/>
                      <a:r>
                        <a:rPr lang="en-US" altLang="zh-CN"/>
                        <a:t>79.58</a:t>
                      </a:r>
                      <a:endParaRPr lang="zh-CN" altLang="en-US"/>
                    </a:p>
                  </a:txBody>
                  <a:tcPr anchor="ctr">
                    <a:lnL w="12700" cap="flat" cmpd="sng" algn="ctr">
                      <a:solidFill>
                        <a:schemeClr val="tx1"/>
                      </a:solidFill>
                      <a:prstDash val="solid"/>
                      <a:round/>
                      <a:headEnd type="none" w="med" len="med"/>
                      <a:tailEnd type="none" w="med" len="med"/>
                    </a:lnL>
                  </a:tcPr>
                </a:tc>
                <a:tc>
                  <a:txBody>
                    <a:bodyPr/>
                    <a:lstStyle/>
                    <a:p>
                      <a:pPr algn="l"/>
                      <a:r>
                        <a:rPr lang="en-US" altLang="zh-CN"/>
                        <a:t>52.02</a:t>
                      </a:r>
                      <a:endParaRPr lang="zh-CN" altLang="en-US"/>
                    </a:p>
                  </a:txBody>
                  <a:tcPr anchor="ctr"/>
                </a:tc>
                <a:tc>
                  <a:txBody>
                    <a:bodyPr/>
                    <a:lstStyle/>
                    <a:p>
                      <a:pPr algn="l"/>
                      <a:r>
                        <a:rPr lang="en-US" altLang="zh-CN"/>
                        <a:t>64.62</a:t>
                      </a:r>
                      <a:endParaRPr lang="zh-CN" altLang="en-US"/>
                    </a:p>
                  </a:txBody>
                  <a:tcPr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199962724"/>
                  </a:ext>
                </a:extLst>
              </a:tr>
              <a:tr h="370840">
                <a:tc>
                  <a:txBody>
                    <a:bodyPr/>
                    <a:lstStyle/>
                    <a:p>
                      <a:pPr algn="ctr"/>
                      <a:r>
                        <a:rPr lang="en-US" altLang="zh-CN"/>
                        <a:t>Att-LSTM</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l"/>
                      <a:r>
                        <a:rPr lang="en-US" altLang="zh-CN"/>
                        <a:t>85.67</a:t>
                      </a:r>
                      <a:endParaRPr lang="zh-CN" altLang="en-US"/>
                    </a:p>
                  </a:txBody>
                  <a:tcPr anchor="ctr">
                    <a:lnL w="12700" cap="flat" cmpd="sng" algn="ctr">
                      <a:solidFill>
                        <a:schemeClr val="tx1"/>
                      </a:solidFill>
                      <a:prstDash val="solid"/>
                      <a:round/>
                      <a:headEnd type="none" w="med" len="med"/>
                      <a:tailEnd type="none" w="med" len="med"/>
                    </a:lnL>
                  </a:tcPr>
                </a:tc>
                <a:tc>
                  <a:txBody>
                    <a:bodyPr/>
                    <a:lstStyle/>
                    <a:p>
                      <a:pPr algn="l"/>
                      <a:r>
                        <a:rPr lang="en-US" altLang="zh-CN"/>
                        <a:t>50.70</a:t>
                      </a:r>
                      <a:endParaRPr lang="zh-CN" altLang="en-US"/>
                    </a:p>
                  </a:txBody>
                  <a:tcPr anchor="ctr"/>
                </a:tc>
                <a:tc>
                  <a:txBody>
                    <a:bodyPr/>
                    <a:lstStyle/>
                    <a:p>
                      <a:pPr algn="l"/>
                      <a:r>
                        <a:rPr lang="en-US" altLang="zh-CN"/>
                        <a:t>61.87</a:t>
                      </a:r>
                      <a:endParaRPr lang="zh-CN" altLang="en-US"/>
                    </a:p>
                  </a:txBody>
                  <a:tcPr anchor="ctr">
                    <a:lnR w="12700" cap="flat" cmpd="sng" algn="ctr">
                      <a:solidFill>
                        <a:schemeClr val="tx1"/>
                      </a:solidFill>
                      <a:prstDash val="solid"/>
                      <a:round/>
                      <a:headEnd type="none" w="med" len="med"/>
                      <a:tailEnd type="none" w="med" len="med"/>
                    </a:lnR>
                  </a:tcPr>
                </a:tc>
                <a:tc>
                  <a:txBody>
                    <a:bodyPr/>
                    <a:lstStyle/>
                    <a:p>
                      <a:pPr algn="l"/>
                      <a:r>
                        <a:rPr lang="en-US" altLang="zh-CN"/>
                        <a:t>85.30</a:t>
                      </a:r>
                      <a:endParaRPr lang="zh-CN" altLang="en-US"/>
                    </a:p>
                  </a:txBody>
                  <a:tcPr anchor="ctr">
                    <a:lnL w="12700" cap="flat" cmpd="sng" algn="ctr">
                      <a:solidFill>
                        <a:schemeClr val="tx1"/>
                      </a:solidFill>
                      <a:prstDash val="solid"/>
                      <a:round/>
                      <a:headEnd type="none" w="med" len="med"/>
                      <a:tailEnd type="none" w="med" len="med"/>
                    </a:lnL>
                  </a:tcPr>
                </a:tc>
                <a:tc>
                  <a:txBody>
                    <a:bodyPr/>
                    <a:lstStyle/>
                    <a:p>
                      <a:pPr algn="l"/>
                      <a:r>
                        <a:rPr lang="en-US" altLang="zh-CN"/>
                        <a:t>59.87</a:t>
                      </a:r>
                      <a:endParaRPr lang="zh-CN" altLang="en-US"/>
                    </a:p>
                  </a:txBody>
                  <a:tcPr anchor="ctr"/>
                </a:tc>
                <a:tc>
                  <a:txBody>
                    <a:bodyPr/>
                    <a:lstStyle/>
                    <a:p>
                      <a:pPr algn="l"/>
                      <a:r>
                        <a:rPr lang="en-US" altLang="zh-CN"/>
                        <a:t>71.20</a:t>
                      </a:r>
                      <a:endParaRPr lang="zh-CN" altLang="en-US"/>
                    </a:p>
                  </a:txBody>
                  <a:tcPr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29460795"/>
                  </a:ext>
                </a:extLst>
              </a:tr>
              <a:tr h="370840">
                <a:tc>
                  <a:txBody>
                    <a:bodyPr/>
                    <a:lstStyle/>
                    <a:p>
                      <a:pPr algn="ctr"/>
                      <a:r>
                        <a:rPr lang="en-US" altLang="zh-CN"/>
                        <a:t>Bi-GRU</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l"/>
                      <a:r>
                        <a:rPr lang="en-US" altLang="zh-CN"/>
                        <a:t>86.80</a:t>
                      </a:r>
                      <a:endParaRPr lang="zh-CN" altLang="en-US"/>
                    </a:p>
                  </a:txBody>
                  <a:tcPr anchor="ctr">
                    <a:lnL w="12700" cap="flat" cmpd="sng" algn="ctr">
                      <a:solidFill>
                        <a:schemeClr val="tx1"/>
                      </a:solidFill>
                      <a:prstDash val="solid"/>
                      <a:round/>
                      <a:headEnd type="none" w="med" len="med"/>
                      <a:tailEnd type="none" w="med" len="med"/>
                    </a:lnL>
                  </a:tcPr>
                </a:tc>
                <a:tc>
                  <a:txBody>
                    <a:bodyPr/>
                    <a:lstStyle/>
                    <a:p>
                      <a:pPr algn="l"/>
                      <a:r>
                        <a:rPr lang="en-US" altLang="zh-CN"/>
                        <a:t>57.25</a:t>
                      </a:r>
                      <a:endParaRPr lang="zh-CN" altLang="en-US"/>
                    </a:p>
                  </a:txBody>
                  <a:tcPr anchor="ctr"/>
                </a:tc>
                <a:tc>
                  <a:txBody>
                    <a:bodyPr/>
                    <a:lstStyle/>
                    <a:p>
                      <a:pPr algn="l"/>
                      <a:r>
                        <a:rPr lang="en-US" altLang="zh-CN"/>
                        <a:t>68.95</a:t>
                      </a:r>
                      <a:endParaRPr lang="zh-CN" altLang="en-US"/>
                    </a:p>
                  </a:txBody>
                  <a:tcPr anchor="ctr">
                    <a:lnR w="12700" cap="flat" cmpd="sng" algn="ctr">
                      <a:solidFill>
                        <a:schemeClr val="tx1"/>
                      </a:solidFill>
                      <a:prstDash val="solid"/>
                      <a:round/>
                      <a:headEnd type="none" w="med" len="med"/>
                      <a:tailEnd type="none" w="med" len="med"/>
                    </a:lnR>
                  </a:tcPr>
                </a:tc>
                <a:tc>
                  <a:txBody>
                    <a:bodyPr/>
                    <a:lstStyle/>
                    <a:p>
                      <a:pPr algn="l"/>
                      <a:r>
                        <a:rPr lang="en-US" altLang="zh-CN" b="0"/>
                        <a:t>87.37</a:t>
                      </a:r>
                      <a:endParaRPr lang="zh-CN" altLang="en-US" b="0"/>
                    </a:p>
                  </a:txBody>
                  <a:tcPr anchor="ctr">
                    <a:lnL w="12700" cap="flat" cmpd="sng" algn="ctr">
                      <a:solidFill>
                        <a:schemeClr val="tx1"/>
                      </a:solidFill>
                      <a:prstDash val="solid"/>
                      <a:round/>
                      <a:headEnd type="none" w="med" len="med"/>
                      <a:tailEnd type="none" w="med" len="med"/>
                    </a:lnL>
                  </a:tcPr>
                </a:tc>
                <a:tc>
                  <a:txBody>
                    <a:bodyPr/>
                    <a:lstStyle/>
                    <a:p>
                      <a:pPr algn="l"/>
                      <a:r>
                        <a:rPr lang="en-US" altLang="zh-CN" b="0"/>
                        <a:t>55.55</a:t>
                      </a:r>
                      <a:endParaRPr lang="zh-CN" altLang="en-US" b="0"/>
                    </a:p>
                  </a:txBody>
                  <a:tcPr anchor="ctr"/>
                </a:tc>
                <a:tc>
                  <a:txBody>
                    <a:bodyPr/>
                    <a:lstStyle/>
                    <a:p>
                      <a:pPr algn="l"/>
                      <a:r>
                        <a:rPr lang="en-US" altLang="zh-CN" b="0"/>
                        <a:t>67.68</a:t>
                      </a:r>
                      <a:endParaRPr lang="zh-CN" altLang="en-US" b="0"/>
                    </a:p>
                  </a:txBody>
                  <a:tcPr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730823335"/>
                  </a:ext>
                </a:extLst>
              </a:tr>
              <a:tr h="370840">
                <a:tc>
                  <a:txBody>
                    <a:bodyPr/>
                    <a:lstStyle/>
                    <a:p>
                      <a:pPr algn="ctr"/>
                      <a:r>
                        <a:rPr lang="en-US" altLang="zh-CN"/>
                        <a:t>Bi-LSTM</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l"/>
                      <a:r>
                        <a:rPr lang="en-US" altLang="zh-CN" b="0"/>
                        <a:t>87.24</a:t>
                      </a:r>
                      <a:endParaRPr lang="zh-CN" altLang="en-US" b="0"/>
                    </a:p>
                  </a:txBody>
                  <a:tcPr anchor="ctr">
                    <a:lnL w="12700" cap="flat" cmpd="sng" algn="ctr">
                      <a:solidFill>
                        <a:schemeClr val="tx1"/>
                      </a:solidFill>
                      <a:prstDash val="solid"/>
                      <a:round/>
                      <a:headEnd type="none" w="med" len="med"/>
                      <a:tailEnd type="none" w="med" len="med"/>
                    </a:lnL>
                  </a:tcPr>
                </a:tc>
                <a:tc>
                  <a:txBody>
                    <a:bodyPr/>
                    <a:lstStyle/>
                    <a:p>
                      <a:pPr algn="l"/>
                      <a:r>
                        <a:rPr lang="en-US" altLang="zh-CN" b="0"/>
                        <a:t>67.00</a:t>
                      </a:r>
                      <a:endParaRPr lang="zh-CN" altLang="en-US" b="0"/>
                    </a:p>
                  </a:txBody>
                  <a:tcPr anchor="ctr"/>
                </a:tc>
                <a:tc>
                  <a:txBody>
                    <a:bodyPr/>
                    <a:lstStyle/>
                    <a:p>
                      <a:pPr algn="l"/>
                      <a:r>
                        <a:rPr lang="en-US" altLang="zh-CN" b="0"/>
                        <a:t>78.48</a:t>
                      </a:r>
                      <a:endParaRPr lang="zh-CN" altLang="en-US" b="0"/>
                    </a:p>
                  </a:txBody>
                  <a:tcPr anchor="ctr">
                    <a:lnR w="12700" cap="flat" cmpd="sng" algn="ctr">
                      <a:solidFill>
                        <a:schemeClr val="tx1"/>
                      </a:solidFill>
                      <a:prstDash val="solid"/>
                      <a:round/>
                      <a:headEnd type="none" w="med" len="med"/>
                      <a:tailEnd type="none" w="med" len="med"/>
                    </a:lnR>
                  </a:tcPr>
                </a:tc>
                <a:tc>
                  <a:txBody>
                    <a:bodyPr/>
                    <a:lstStyle/>
                    <a:p>
                      <a:pPr algn="l"/>
                      <a:r>
                        <a:rPr lang="en-US" altLang="zh-CN" b="0"/>
                        <a:t>86.66</a:t>
                      </a:r>
                      <a:endParaRPr lang="zh-CN" altLang="en-US" b="0"/>
                    </a:p>
                  </a:txBody>
                  <a:tcPr anchor="ctr">
                    <a:lnL w="12700" cap="flat" cmpd="sng" algn="ctr">
                      <a:solidFill>
                        <a:schemeClr val="tx1"/>
                      </a:solidFill>
                      <a:prstDash val="solid"/>
                      <a:round/>
                      <a:headEnd type="none" w="med" len="med"/>
                      <a:tailEnd type="none" w="med" len="med"/>
                    </a:lnL>
                  </a:tcPr>
                </a:tc>
                <a:tc>
                  <a:txBody>
                    <a:bodyPr/>
                    <a:lstStyle/>
                    <a:p>
                      <a:pPr algn="l"/>
                      <a:r>
                        <a:rPr lang="en-US" altLang="zh-CN" b="0"/>
                        <a:t>65.95</a:t>
                      </a:r>
                      <a:endParaRPr lang="zh-CN" altLang="en-US" b="0"/>
                    </a:p>
                  </a:txBody>
                  <a:tcPr anchor="ctr"/>
                </a:tc>
                <a:tc>
                  <a:txBody>
                    <a:bodyPr/>
                    <a:lstStyle/>
                    <a:p>
                      <a:pPr algn="l"/>
                      <a:r>
                        <a:rPr lang="en-US" altLang="zh-CN" b="0"/>
                        <a:t>77.14</a:t>
                      </a:r>
                      <a:endParaRPr lang="zh-CN" altLang="en-US" b="0"/>
                    </a:p>
                  </a:txBody>
                  <a:tcPr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04863046"/>
                  </a:ext>
                </a:extLst>
              </a:tr>
              <a:tr h="370840">
                <a:tc>
                  <a:txBody>
                    <a:bodyPr/>
                    <a:lstStyle/>
                    <a:p>
                      <a:pPr algn="ctr"/>
                      <a:r>
                        <a:rPr lang="en-US" altLang="zh-CN"/>
                        <a:t>TCN</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l"/>
                      <a:r>
                        <a:rPr lang="en-US" altLang="zh-CN"/>
                        <a:t>83.44</a:t>
                      </a:r>
                      <a:endParaRPr lang="zh-CN" altLang="en-US"/>
                    </a:p>
                  </a:txBody>
                  <a:tcPr anchor="ctr">
                    <a:lnL w="12700" cap="flat" cmpd="sng" algn="ctr">
                      <a:solidFill>
                        <a:schemeClr val="tx1"/>
                      </a:solidFill>
                      <a:prstDash val="solid"/>
                      <a:round/>
                      <a:headEnd type="none" w="med" len="med"/>
                      <a:tailEnd type="none" w="med" len="med"/>
                    </a:lnL>
                  </a:tcPr>
                </a:tc>
                <a:tc>
                  <a:txBody>
                    <a:bodyPr/>
                    <a:lstStyle/>
                    <a:p>
                      <a:pPr algn="l"/>
                      <a:r>
                        <a:rPr lang="en-US" altLang="zh-CN"/>
                        <a:t>62.06</a:t>
                      </a:r>
                      <a:endParaRPr lang="zh-CN" altLang="en-US"/>
                    </a:p>
                  </a:txBody>
                  <a:tcPr anchor="ctr"/>
                </a:tc>
                <a:tc>
                  <a:txBody>
                    <a:bodyPr/>
                    <a:lstStyle/>
                    <a:p>
                      <a:pPr algn="l"/>
                      <a:r>
                        <a:rPr lang="en-US" altLang="zh-CN"/>
                        <a:t>74.23</a:t>
                      </a:r>
                      <a:endParaRPr lang="zh-CN" altLang="en-US"/>
                    </a:p>
                  </a:txBody>
                  <a:tcPr anchor="ctr">
                    <a:lnR w="12700" cap="flat" cmpd="sng" algn="ctr">
                      <a:solidFill>
                        <a:schemeClr val="tx1"/>
                      </a:solidFill>
                      <a:prstDash val="solid"/>
                      <a:round/>
                      <a:headEnd type="none" w="med" len="med"/>
                      <a:tailEnd type="none" w="med" len="med"/>
                    </a:lnR>
                  </a:tcPr>
                </a:tc>
                <a:tc>
                  <a:txBody>
                    <a:bodyPr/>
                    <a:lstStyle/>
                    <a:p>
                      <a:pPr algn="l"/>
                      <a:r>
                        <a:rPr lang="en-US" altLang="zh-CN" b="0"/>
                        <a:t>82.66</a:t>
                      </a:r>
                      <a:endParaRPr lang="zh-CN" altLang="en-US" b="0"/>
                    </a:p>
                  </a:txBody>
                  <a:tcPr anchor="ctr">
                    <a:lnL w="12700" cap="flat" cmpd="sng" algn="ctr">
                      <a:solidFill>
                        <a:schemeClr val="tx1"/>
                      </a:solidFill>
                      <a:prstDash val="solid"/>
                      <a:round/>
                      <a:headEnd type="none" w="med" len="med"/>
                      <a:tailEnd type="none" w="med" len="med"/>
                    </a:lnL>
                  </a:tcPr>
                </a:tc>
                <a:tc>
                  <a:txBody>
                    <a:bodyPr/>
                    <a:lstStyle/>
                    <a:p>
                      <a:pPr algn="l"/>
                      <a:r>
                        <a:rPr lang="en-US" altLang="zh-CN" b="0"/>
                        <a:t>63.97</a:t>
                      </a:r>
                      <a:endParaRPr lang="zh-CN" altLang="en-US" b="0"/>
                    </a:p>
                  </a:txBody>
                  <a:tcPr anchor="ctr"/>
                </a:tc>
                <a:tc>
                  <a:txBody>
                    <a:bodyPr/>
                    <a:lstStyle/>
                    <a:p>
                      <a:pPr algn="l"/>
                      <a:r>
                        <a:rPr lang="en-US" altLang="zh-CN" b="0"/>
                        <a:t>75.95</a:t>
                      </a:r>
                      <a:endParaRPr lang="zh-CN" altLang="en-US" b="0"/>
                    </a:p>
                  </a:txBody>
                  <a:tcPr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631216051"/>
                  </a:ext>
                </a:extLst>
              </a:tr>
              <a:tr h="370840">
                <a:tc>
                  <a:txBody>
                    <a:bodyPr/>
                    <a:lstStyle/>
                    <a:p>
                      <a:pPr algn="ctr"/>
                      <a:r>
                        <a:rPr lang="en-US" altLang="zh-CN"/>
                        <a:t>GCN</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l"/>
                      <a:r>
                        <a:rPr lang="en-US" altLang="zh-CN"/>
                        <a:t>65.42</a:t>
                      </a:r>
                      <a:endParaRPr lang="zh-CN" altLang="en-US"/>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l"/>
                      <a:r>
                        <a:rPr lang="en-US" altLang="zh-CN"/>
                        <a:t>38.55</a:t>
                      </a:r>
                      <a:endParaRPr lang="zh-CN" altLang="en-US"/>
                    </a:p>
                  </a:txBody>
                  <a:tcPr anchor="ctr">
                    <a:lnB w="12700" cap="flat" cmpd="sng" algn="ctr">
                      <a:solidFill>
                        <a:schemeClr val="tx1"/>
                      </a:solidFill>
                      <a:prstDash val="solid"/>
                      <a:round/>
                      <a:headEnd type="none" w="med" len="med"/>
                      <a:tailEnd type="none" w="med" len="med"/>
                    </a:lnB>
                  </a:tcPr>
                </a:tc>
                <a:tc>
                  <a:txBody>
                    <a:bodyPr/>
                    <a:lstStyle/>
                    <a:p>
                      <a:pPr algn="l"/>
                      <a:r>
                        <a:rPr lang="en-US" altLang="zh-CN"/>
                        <a:t>50.73</a:t>
                      </a:r>
                      <a:endParaRPr lang="zh-CN" altLang="en-US"/>
                    </a:p>
                  </a:txBody>
                  <a:tcPr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l"/>
                      <a:r>
                        <a:rPr lang="en-US" altLang="zh-CN" b="0"/>
                        <a:t>62.40</a:t>
                      </a:r>
                      <a:endParaRPr lang="zh-CN" altLang="en-US" b="0"/>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l"/>
                      <a:r>
                        <a:rPr lang="en-US" altLang="zh-CN" b="0"/>
                        <a:t>35.05</a:t>
                      </a:r>
                      <a:endParaRPr lang="zh-CN" altLang="en-US" b="0"/>
                    </a:p>
                  </a:txBody>
                  <a:tcPr anchor="ctr">
                    <a:lnB w="12700" cap="flat" cmpd="sng" algn="ctr">
                      <a:solidFill>
                        <a:schemeClr val="tx1"/>
                      </a:solidFill>
                      <a:prstDash val="solid"/>
                      <a:round/>
                      <a:headEnd type="none" w="med" len="med"/>
                      <a:tailEnd type="none" w="med" len="med"/>
                    </a:lnB>
                  </a:tcPr>
                </a:tc>
                <a:tc>
                  <a:txBody>
                    <a:bodyPr/>
                    <a:lstStyle/>
                    <a:p>
                      <a:pPr algn="l"/>
                      <a:r>
                        <a:rPr lang="en-US" altLang="zh-CN" b="0"/>
                        <a:t>48.51</a:t>
                      </a:r>
                      <a:endParaRPr lang="zh-CN" altLang="en-US" b="0"/>
                    </a:p>
                  </a:txBody>
                  <a:tcPr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20916037"/>
                  </a:ext>
                </a:extLst>
              </a:tr>
              <a:tr h="370840">
                <a:tc>
                  <a:txBody>
                    <a:bodyPr/>
                    <a:lstStyle/>
                    <a:p>
                      <a:pPr algn="ctr"/>
                      <a:r>
                        <a:rPr lang="en-US" altLang="zh-CN"/>
                        <a:t>MonoLoco</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l"/>
                      <a:r>
                        <a:rPr lang="en-US" altLang="zh-CN"/>
                        <a:t>85.03</a:t>
                      </a:r>
                      <a:endParaRPr lang="zh-CN" altLang="en-US"/>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l"/>
                      <a:r>
                        <a:rPr lang="en-US" altLang="zh-CN"/>
                        <a:t>63.72</a:t>
                      </a:r>
                      <a:endParaRPr lang="zh-CN" altLang="en-US"/>
                    </a:p>
                  </a:txBody>
                  <a:tcPr anchor="ctr">
                    <a:lnT w="12700" cap="flat" cmpd="sng" algn="ctr">
                      <a:solidFill>
                        <a:schemeClr val="tx1"/>
                      </a:solidFill>
                      <a:prstDash val="solid"/>
                      <a:round/>
                      <a:headEnd type="none" w="med" len="med"/>
                      <a:tailEnd type="none" w="med" len="med"/>
                    </a:lnT>
                  </a:tcPr>
                </a:tc>
                <a:tc>
                  <a:txBody>
                    <a:bodyPr/>
                    <a:lstStyle/>
                    <a:p>
                      <a:pPr algn="l"/>
                      <a:r>
                        <a:rPr lang="en-US" altLang="zh-CN"/>
                        <a:t>76.91</a:t>
                      </a:r>
                      <a:endParaRPr lang="zh-CN" altLang="en-US"/>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l"/>
                      <a:r>
                        <a:rPr lang="en-US" altLang="zh-CN" b="0"/>
                        <a:t>86.29</a:t>
                      </a:r>
                      <a:endParaRPr lang="zh-CN" altLang="en-US" b="0"/>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l"/>
                      <a:r>
                        <a:rPr lang="en-US" altLang="zh-CN" b="0"/>
                        <a:t>68.76</a:t>
                      </a:r>
                      <a:endParaRPr lang="zh-CN" altLang="en-US" b="0"/>
                    </a:p>
                  </a:txBody>
                  <a:tcPr anchor="ctr">
                    <a:lnT w="12700" cap="flat" cmpd="sng" algn="ctr">
                      <a:solidFill>
                        <a:schemeClr val="tx1"/>
                      </a:solidFill>
                      <a:prstDash val="solid"/>
                      <a:round/>
                      <a:headEnd type="none" w="med" len="med"/>
                      <a:tailEnd type="none" w="med" len="med"/>
                    </a:lnT>
                  </a:tcPr>
                </a:tc>
                <a:tc>
                  <a:txBody>
                    <a:bodyPr/>
                    <a:lstStyle/>
                    <a:p>
                      <a:pPr algn="l"/>
                      <a:r>
                        <a:rPr lang="en-US" altLang="zh-CN" b="0"/>
                        <a:t>80.81</a:t>
                      </a:r>
                      <a:endParaRPr lang="zh-CN" altLang="en-US" b="0"/>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733517128"/>
                  </a:ext>
                </a:extLst>
              </a:tr>
              <a:tr h="370840">
                <a:tc>
                  <a:txBody>
                    <a:bodyPr/>
                    <a:lstStyle/>
                    <a:p>
                      <a:pPr algn="ctr"/>
                      <a:r>
                        <a:rPr lang="en-US" altLang="zh-CN"/>
                        <a:t>MonoLoco+LSTM</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l"/>
                      <a:r>
                        <a:rPr lang="en-US" altLang="zh-CN" b="1"/>
                        <a:t>87.31</a:t>
                      </a:r>
                      <a:endParaRPr lang="zh-CN" altLang="en-US" b="1"/>
                    </a:p>
                  </a:txBody>
                  <a:tcPr anchor="ctr">
                    <a:lnL w="12700" cap="flat" cmpd="sng" algn="ctr">
                      <a:solidFill>
                        <a:schemeClr val="tx1"/>
                      </a:solidFill>
                      <a:prstDash val="solid"/>
                      <a:round/>
                      <a:headEnd type="none" w="med" len="med"/>
                      <a:tailEnd type="none" w="med" len="med"/>
                    </a:lnL>
                  </a:tcPr>
                </a:tc>
                <a:tc>
                  <a:txBody>
                    <a:bodyPr/>
                    <a:lstStyle/>
                    <a:p>
                      <a:pPr algn="l"/>
                      <a:r>
                        <a:rPr lang="en-US" altLang="zh-CN" b="1"/>
                        <a:t>69.15</a:t>
                      </a:r>
                      <a:endParaRPr lang="zh-CN" altLang="en-US" b="1"/>
                    </a:p>
                  </a:txBody>
                  <a:tcPr anchor="ctr"/>
                </a:tc>
                <a:tc>
                  <a:txBody>
                    <a:bodyPr/>
                    <a:lstStyle/>
                    <a:p>
                      <a:pPr algn="l"/>
                      <a:r>
                        <a:rPr lang="en-US" altLang="zh-CN" b="1"/>
                        <a:t>81.15</a:t>
                      </a:r>
                      <a:endParaRPr lang="zh-CN" altLang="en-US" b="1"/>
                    </a:p>
                  </a:txBody>
                  <a:tcPr anchor="ctr">
                    <a:lnR w="12700" cap="flat" cmpd="sng" algn="ctr">
                      <a:solidFill>
                        <a:schemeClr val="tx1"/>
                      </a:solidFill>
                      <a:prstDash val="solid"/>
                      <a:round/>
                      <a:headEnd type="none" w="med" len="med"/>
                      <a:tailEnd type="none" w="med" len="med"/>
                    </a:lnR>
                  </a:tcPr>
                </a:tc>
                <a:tc>
                  <a:txBody>
                    <a:bodyPr/>
                    <a:lstStyle/>
                    <a:p>
                      <a:pPr algn="l"/>
                      <a:r>
                        <a:rPr lang="en-US" altLang="zh-CN" b="1"/>
                        <a:t>87.74</a:t>
                      </a:r>
                      <a:endParaRPr lang="zh-CN" altLang="en-US" b="1"/>
                    </a:p>
                  </a:txBody>
                  <a:tcPr anchor="ctr">
                    <a:lnL w="12700" cap="flat" cmpd="sng" algn="ctr">
                      <a:solidFill>
                        <a:schemeClr val="tx1"/>
                      </a:solidFill>
                      <a:prstDash val="solid"/>
                      <a:round/>
                      <a:headEnd type="none" w="med" len="med"/>
                      <a:tailEnd type="none" w="med" len="med"/>
                    </a:lnL>
                  </a:tcPr>
                </a:tc>
                <a:tc>
                  <a:txBody>
                    <a:bodyPr/>
                    <a:lstStyle/>
                    <a:p>
                      <a:pPr algn="l"/>
                      <a:r>
                        <a:rPr lang="en-US" altLang="zh-CN" b="1"/>
                        <a:t>70.11</a:t>
                      </a:r>
                      <a:endParaRPr lang="zh-CN" altLang="en-US" b="1"/>
                    </a:p>
                  </a:txBody>
                  <a:tcPr anchor="ctr"/>
                </a:tc>
                <a:tc>
                  <a:txBody>
                    <a:bodyPr/>
                    <a:lstStyle/>
                    <a:p>
                      <a:pPr algn="l"/>
                      <a:r>
                        <a:rPr lang="en-US" altLang="zh-CN" b="1"/>
                        <a:t>81.89</a:t>
                      </a:r>
                      <a:endParaRPr lang="zh-CN" altLang="en-US" b="1"/>
                    </a:p>
                  </a:txBody>
                  <a:tcPr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268972990"/>
                  </a:ext>
                </a:extLst>
              </a:tr>
            </a:tbl>
          </a:graphicData>
        </a:graphic>
      </p:graphicFrame>
      <p:sp>
        <p:nvSpPr>
          <p:cNvPr id="7" name="Date Placeholder 6">
            <a:extLst>
              <a:ext uri="{FF2B5EF4-FFF2-40B4-BE49-F238E27FC236}">
                <a16:creationId xmlns:a16="http://schemas.microsoft.com/office/drawing/2014/main" id="{51C68BBA-C39A-484D-AC1A-E80F24BB20E8}"/>
              </a:ext>
            </a:extLst>
          </p:cNvPr>
          <p:cNvSpPr>
            <a:spLocks noGrp="1"/>
          </p:cNvSpPr>
          <p:nvPr>
            <p:ph type="dt" sz="half" idx="10"/>
          </p:nvPr>
        </p:nvSpPr>
        <p:spPr/>
        <p:txBody>
          <a:bodyPr/>
          <a:lstStyle/>
          <a:p>
            <a:fld id="{E10149E5-8B86-472C-A97F-3888D935C2A7}" type="datetime4">
              <a:rPr lang="en-US" altLang="zh-CN" smtClean="0"/>
              <a:t>November 9, 2021</a:t>
            </a:fld>
            <a:endParaRPr lang="zh-CN" altLang="en-US"/>
          </a:p>
        </p:txBody>
      </p:sp>
      <p:sp>
        <p:nvSpPr>
          <p:cNvPr id="8" name="Slide Number Placeholder 7">
            <a:extLst>
              <a:ext uri="{FF2B5EF4-FFF2-40B4-BE49-F238E27FC236}">
                <a16:creationId xmlns:a16="http://schemas.microsoft.com/office/drawing/2014/main" id="{54BFCAE8-C65D-46BB-8BAE-4695F17A2697}"/>
              </a:ext>
            </a:extLst>
          </p:cNvPr>
          <p:cNvSpPr>
            <a:spLocks noGrp="1"/>
          </p:cNvSpPr>
          <p:nvPr>
            <p:ph type="sldNum" sz="quarter" idx="12"/>
          </p:nvPr>
        </p:nvSpPr>
        <p:spPr/>
        <p:txBody>
          <a:bodyPr/>
          <a:lstStyle/>
          <a:p>
            <a:fld id="{B6EE4CE8-67DD-4AAC-82D8-3F81517F6647}" type="slidenum">
              <a:rPr lang="zh-CN" altLang="en-US" smtClean="0"/>
              <a:pPr/>
              <a:t>6</a:t>
            </a:fld>
            <a:endParaRPr lang="zh-CN" altLang="en-US"/>
          </a:p>
        </p:txBody>
      </p:sp>
      <p:sp>
        <p:nvSpPr>
          <p:cNvPr id="3" name="Left Brace 2">
            <a:extLst>
              <a:ext uri="{FF2B5EF4-FFF2-40B4-BE49-F238E27FC236}">
                <a16:creationId xmlns:a16="http://schemas.microsoft.com/office/drawing/2014/main" id="{12E0CBD6-C04E-475F-81AF-1462D4B74D1E}"/>
              </a:ext>
            </a:extLst>
          </p:cNvPr>
          <p:cNvSpPr/>
          <p:nvPr/>
        </p:nvSpPr>
        <p:spPr>
          <a:xfrm>
            <a:off x="532435" y="1936963"/>
            <a:ext cx="305765" cy="2974693"/>
          </a:xfrm>
          <a:prstGeom prst="leftBrace">
            <a:avLst>
              <a:gd name="adj1" fmla="val 99184"/>
              <a:gd name="adj2" fmla="val 50000"/>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solidFill>
                <a:schemeClr val="accent1">
                  <a:lumMod val="50000"/>
                </a:schemeClr>
              </a:solidFill>
            </a:endParaRPr>
          </a:p>
        </p:txBody>
      </p:sp>
      <p:sp>
        <p:nvSpPr>
          <p:cNvPr id="6" name="TextBox 5">
            <a:extLst>
              <a:ext uri="{FF2B5EF4-FFF2-40B4-BE49-F238E27FC236}">
                <a16:creationId xmlns:a16="http://schemas.microsoft.com/office/drawing/2014/main" id="{E640D6CE-138B-4E11-AC37-6A5CD503F48D}"/>
              </a:ext>
            </a:extLst>
          </p:cNvPr>
          <p:cNvSpPr txBox="1"/>
          <p:nvPr/>
        </p:nvSpPr>
        <p:spPr>
          <a:xfrm rot="10800000">
            <a:off x="128884" y="1798067"/>
            <a:ext cx="461665" cy="2974693"/>
          </a:xfrm>
          <a:prstGeom prst="rect">
            <a:avLst/>
          </a:prstGeom>
          <a:noFill/>
        </p:spPr>
        <p:txBody>
          <a:bodyPr vert="eaVert" wrap="square" rtlCol="0">
            <a:spAutoFit/>
          </a:bodyPr>
          <a:lstStyle/>
          <a:p>
            <a:r>
              <a:rPr lang="en-US" altLang="zh-CN">
                <a:solidFill>
                  <a:schemeClr val="accent1">
                    <a:lumMod val="50000"/>
                  </a:schemeClr>
                </a:solidFill>
              </a:rPr>
              <a:t>Results from TCG paper</a:t>
            </a:r>
            <a:endParaRPr lang="zh-CN" altLang="en-US">
              <a:solidFill>
                <a:schemeClr val="accent1">
                  <a:lumMod val="50000"/>
                </a:schemeClr>
              </a:solidFill>
            </a:endParaRPr>
          </a:p>
        </p:txBody>
      </p:sp>
      <p:sp>
        <p:nvSpPr>
          <p:cNvPr id="10" name="TextBox 9">
            <a:extLst>
              <a:ext uri="{FF2B5EF4-FFF2-40B4-BE49-F238E27FC236}">
                <a16:creationId xmlns:a16="http://schemas.microsoft.com/office/drawing/2014/main" id="{2DD4C185-382D-4E01-BCC2-D1A32744528E}"/>
              </a:ext>
            </a:extLst>
          </p:cNvPr>
          <p:cNvSpPr txBox="1"/>
          <p:nvPr/>
        </p:nvSpPr>
        <p:spPr>
          <a:xfrm>
            <a:off x="336000" y="6056746"/>
            <a:ext cx="7472058" cy="261610"/>
          </a:xfrm>
          <a:prstGeom prst="rect">
            <a:avLst/>
          </a:prstGeom>
          <a:noFill/>
        </p:spPr>
        <p:txBody>
          <a:bodyPr wrap="square" rtlCol="0">
            <a:spAutoFit/>
          </a:bodyPr>
          <a:lstStyle/>
          <a:p>
            <a:r>
              <a:rPr lang="en-US" altLang="zh-CN" sz="1100"/>
              <a:t>All methods in the TCG paper takes raw keypoint as input</a:t>
            </a:r>
            <a:endParaRPr lang="zh-CN" altLang="en-US" sz="1100"/>
          </a:p>
        </p:txBody>
      </p:sp>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34EF2455-13C5-41E5-B300-4EB7BC7903F5}"/>
                  </a:ext>
                </a:extLst>
              </p:cNvPr>
              <p:cNvSpPr txBox="1"/>
              <p:nvPr/>
            </p:nvSpPr>
            <p:spPr>
              <a:xfrm>
                <a:off x="8916364" y="1274910"/>
                <a:ext cx="2606675" cy="523157"/>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altLang="zh-CN" b="0" i="1" smtClean="0"/>
                        <m:t>𝐽𝑎𝑐𝑐𝑎𝑟𝑑</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𝑇𝑃</m:t>
                          </m:r>
                        </m:num>
                        <m:den>
                          <m:r>
                            <a:rPr lang="en-US" altLang="zh-CN" b="0" i="1" smtClean="0">
                              <a:latin typeface="Cambria Math" panose="02040503050406030204" pitchFamily="18" charset="0"/>
                            </a:rPr>
                            <m:t>𝑇𝑃</m:t>
                          </m:r>
                          <m:r>
                            <a:rPr lang="en-US" altLang="zh-CN" b="0" i="1" smtClean="0">
                              <a:latin typeface="Cambria Math" panose="02040503050406030204" pitchFamily="18" charset="0"/>
                            </a:rPr>
                            <m:t>+</m:t>
                          </m:r>
                          <m:r>
                            <a:rPr lang="en-US" altLang="zh-CN" b="0" i="1" smtClean="0">
                              <a:latin typeface="Cambria Math" panose="02040503050406030204" pitchFamily="18" charset="0"/>
                            </a:rPr>
                            <m:t>𝐹𝑃</m:t>
                          </m:r>
                          <m:r>
                            <a:rPr lang="en-US" altLang="zh-CN" b="0" i="1" smtClean="0">
                              <a:latin typeface="Cambria Math" panose="02040503050406030204" pitchFamily="18" charset="0"/>
                            </a:rPr>
                            <m:t>+</m:t>
                          </m:r>
                          <m:r>
                            <a:rPr lang="en-US" altLang="zh-CN" b="0" i="1" smtClean="0">
                              <a:latin typeface="Cambria Math" panose="02040503050406030204" pitchFamily="18" charset="0"/>
                            </a:rPr>
                            <m:t>𝐹𝑁</m:t>
                          </m:r>
                        </m:den>
                      </m:f>
                    </m:oMath>
                  </m:oMathPara>
                </a14:m>
                <a:endParaRPr lang="zh-CN" altLang="en-US"/>
              </a:p>
            </p:txBody>
          </p:sp>
        </mc:Choice>
        <mc:Fallback>
          <p:sp>
            <p:nvSpPr>
              <p:cNvPr id="9" name="TextBox 8">
                <a:extLst>
                  <a:ext uri="{FF2B5EF4-FFF2-40B4-BE49-F238E27FC236}">
                    <a16:creationId xmlns:a16="http://schemas.microsoft.com/office/drawing/2014/main" id="{34EF2455-13C5-41E5-B300-4EB7BC7903F5}"/>
                  </a:ext>
                </a:extLst>
              </p:cNvPr>
              <p:cNvSpPr txBox="1">
                <a:spLocks noRot="1" noChangeAspect="1" noMove="1" noResize="1" noEditPoints="1" noAdjustHandles="1" noChangeArrowheads="1" noChangeShapeType="1" noTextEdit="1"/>
              </p:cNvSpPr>
              <p:nvPr/>
            </p:nvSpPr>
            <p:spPr>
              <a:xfrm>
                <a:off x="8916364" y="1274910"/>
                <a:ext cx="2606675" cy="523157"/>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1" name="TextBox 10">
                <a:extLst>
                  <a:ext uri="{FF2B5EF4-FFF2-40B4-BE49-F238E27FC236}">
                    <a16:creationId xmlns:a16="http://schemas.microsoft.com/office/drawing/2014/main" id="{7C19138E-5810-4CE3-917F-498296575411}"/>
                  </a:ext>
                </a:extLst>
              </p:cNvPr>
              <p:cNvSpPr txBox="1"/>
              <p:nvPr/>
            </p:nvSpPr>
            <p:spPr>
              <a:xfrm>
                <a:off x="8916364" y="1950270"/>
                <a:ext cx="2869440" cy="572593"/>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𝐹</m:t>
                      </m:r>
                      <m:r>
                        <a:rPr lang="en-US" altLang="zh-CN" b="0" i="1" smtClean="0">
                          <a:latin typeface="Cambria Math" panose="02040503050406030204" pitchFamily="18" charset="0"/>
                        </a:rPr>
                        <m:t>1= </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2 ∗</m:t>
                          </m:r>
                          <m:r>
                            <a:rPr lang="en-US" altLang="zh-CN" b="0" i="1" smtClean="0">
                              <a:latin typeface="Cambria Math" panose="02040503050406030204" pitchFamily="18" charset="0"/>
                            </a:rPr>
                            <m:t>𝑝𝑟𝑒𝑐𝑖𝑠𝑖𝑜𝑛</m:t>
                          </m:r>
                          <m:r>
                            <a:rPr lang="en-US" altLang="zh-CN" b="0" i="1" smtClean="0">
                              <a:latin typeface="Cambria Math" panose="02040503050406030204" pitchFamily="18" charset="0"/>
                            </a:rPr>
                            <m:t>∗</m:t>
                          </m:r>
                          <m:r>
                            <a:rPr lang="en-US" altLang="zh-CN" b="0" i="1" smtClean="0">
                              <a:latin typeface="Cambria Math" panose="02040503050406030204" pitchFamily="18" charset="0"/>
                            </a:rPr>
                            <m:t>𝑟𝑒𝑐𝑎𝑙𝑙</m:t>
                          </m:r>
                        </m:num>
                        <m:den>
                          <m:r>
                            <a:rPr lang="en-US" altLang="zh-CN" i="1">
                              <a:latin typeface="Cambria Math" panose="02040503050406030204" pitchFamily="18" charset="0"/>
                            </a:rPr>
                            <m:t>𝑝𝑟𝑒𝑐𝑖𝑠𝑖𝑜𝑛</m:t>
                          </m:r>
                          <m:r>
                            <a:rPr lang="en-US" altLang="zh-CN" b="0" i="1" smtClean="0">
                              <a:latin typeface="Cambria Math" panose="02040503050406030204" pitchFamily="18" charset="0"/>
                            </a:rPr>
                            <m:t>+</m:t>
                          </m:r>
                          <m:r>
                            <a:rPr lang="en-US" altLang="zh-CN" i="1">
                              <a:latin typeface="Cambria Math" panose="02040503050406030204" pitchFamily="18" charset="0"/>
                            </a:rPr>
                            <m:t>𝑟𝑒𝑐𝑎𝑙𝑙</m:t>
                          </m:r>
                        </m:den>
                      </m:f>
                    </m:oMath>
                  </m:oMathPara>
                </a14:m>
                <a:endParaRPr lang="zh-CN" altLang="en-US"/>
              </a:p>
            </p:txBody>
          </p:sp>
        </mc:Choice>
        <mc:Fallback>
          <p:sp>
            <p:nvSpPr>
              <p:cNvPr id="11" name="TextBox 10">
                <a:extLst>
                  <a:ext uri="{FF2B5EF4-FFF2-40B4-BE49-F238E27FC236}">
                    <a16:creationId xmlns:a16="http://schemas.microsoft.com/office/drawing/2014/main" id="{7C19138E-5810-4CE3-917F-498296575411}"/>
                  </a:ext>
                </a:extLst>
              </p:cNvPr>
              <p:cNvSpPr txBox="1">
                <a:spLocks noRot="1" noChangeAspect="1" noMove="1" noResize="1" noEditPoints="1" noAdjustHandles="1" noChangeArrowheads="1" noChangeShapeType="1" noTextEdit="1"/>
              </p:cNvSpPr>
              <p:nvPr/>
            </p:nvSpPr>
            <p:spPr>
              <a:xfrm>
                <a:off x="8916364" y="1950270"/>
                <a:ext cx="2869440" cy="572593"/>
              </a:xfrm>
              <a:prstGeom prst="rect">
                <a:avLst/>
              </a:prstGeom>
              <a:blipFill>
                <a:blip r:embed="rId4"/>
                <a:stretch>
                  <a:fillRect/>
                </a:stretch>
              </a:blipFill>
            </p:spPr>
            <p:txBody>
              <a:bodyPr/>
              <a:lstStyle/>
              <a:p>
                <a:r>
                  <a:rPr lang="zh-CN" altLang="en-US">
                    <a:noFill/>
                  </a:rPr>
                  <a:t> </a:t>
                </a:r>
              </a:p>
            </p:txBody>
          </p:sp>
        </mc:Fallback>
      </mc:AlternateContent>
      <p:sp>
        <p:nvSpPr>
          <p:cNvPr id="12" name="Arrow: Right 11">
            <a:extLst>
              <a:ext uri="{FF2B5EF4-FFF2-40B4-BE49-F238E27FC236}">
                <a16:creationId xmlns:a16="http://schemas.microsoft.com/office/drawing/2014/main" id="{080FA9EA-67F0-45FF-844D-CEC82182FC74}"/>
              </a:ext>
            </a:extLst>
          </p:cNvPr>
          <p:cNvSpPr/>
          <p:nvPr/>
        </p:nvSpPr>
        <p:spPr>
          <a:xfrm rot="10800000">
            <a:off x="8668714" y="5539141"/>
            <a:ext cx="445853" cy="184826"/>
          </a:xfrm>
          <a:prstGeom prst="rightArrow">
            <a:avLst>
              <a:gd name="adj1" fmla="val 50000"/>
              <a:gd name="adj2" fmla="val 94314"/>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Arrow: Right 12">
            <a:extLst>
              <a:ext uri="{FF2B5EF4-FFF2-40B4-BE49-F238E27FC236}">
                <a16:creationId xmlns:a16="http://schemas.microsoft.com/office/drawing/2014/main" id="{27192AD0-4E32-434A-A5C6-22A71FA99198}"/>
              </a:ext>
            </a:extLst>
          </p:cNvPr>
          <p:cNvSpPr/>
          <p:nvPr/>
        </p:nvSpPr>
        <p:spPr>
          <a:xfrm rot="10800000">
            <a:off x="8668713" y="5038124"/>
            <a:ext cx="445853" cy="184826"/>
          </a:xfrm>
          <a:prstGeom prst="rightArrow">
            <a:avLst>
              <a:gd name="adj1" fmla="val 50000"/>
              <a:gd name="adj2" fmla="val 94314"/>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Arrow: Right 14">
            <a:extLst>
              <a:ext uri="{FF2B5EF4-FFF2-40B4-BE49-F238E27FC236}">
                <a16:creationId xmlns:a16="http://schemas.microsoft.com/office/drawing/2014/main" id="{67F4F676-F22E-42B7-BBB0-A86CFA288201}"/>
              </a:ext>
            </a:extLst>
          </p:cNvPr>
          <p:cNvSpPr/>
          <p:nvPr/>
        </p:nvSpPr>
        <p:spPr>
          <a:xfrm rot="10800000">
            <a:off x="8708727" y="2776537"/>
            <a:ext cx="445853" cy="184826"/>
          </a:xfrm>
          <a:prstGeom prst="rightArrow">
            <a:avLst>
              <a:gd name="adj1" fmla="val 50000"/>
              <a:gd name="adj2" fmla="val 94314"/>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extBox 15">
            <a:extLst>
              <a:ext uri="{FF2B5EF4-FFF2-40B4-BE49-F238E27FC236}">
                <a16:creationId xmlns:a16="http://schemas.microsoft.com/office/drawing/2014/main" id="{8D924BD3-262B-4849-9E13-DA17E8A33C5F}"/>
              </a:ext>
            </a:extLst>
          </p:cNvPr>
          <p:cNvSpPr txBox="1"/>
          <p:nvPr/>
        </p:nvSpPr>
        <p:spPr>
          <a:xfrm>
            <a:off x="8933094" y="2978518"/>
            <a:ext cx="2988830" cy="646331"/>
          </a:xfrm>
          <a:prstGeom prst="rect">
            <a:avLst/>
          </a:prstGeom>
          <a:noFill/>
        </p:spPr>
        <p:txBody>
          <a:bodyPr wrap="square">
            <a:spAutoFit/>
          </a:bodyPr>
          <a:lstStyle/>
          <a:p>
            <a:r>
              <a:rPr lang="en-US" altLang="zh-CN">
                <a:ea typeface="黑体" panose="02010609060101010101" pitchFamily="49" charset="-122"/>
                <a:cs typeface="Times New Roman" panose="02020603050405020304" pitchFamily="18" charset="0"/>
              </a:rPr>
              <a:t>Temporal info helps, but may not be crucial for TCG</a:t>
            </a:r>
          </a:p>
        </p:txBody>
      </p:sp>
      <p:sp>
        <p:nvSpPr>
          <p:cNvPr id="17" name="TextBox 16">
            <a:extLst>
              <a:ext uri="{FF2B5EF4-FFF2-40B4-BE49-F238E27FC236}">
                <a16:creationId xmlns:a16="http://schemas.microsoft.com/office/drawing/2014/main" id="{7C28C4AF-6685-4B19-A506-0C83B8612894}"/>
              </a:ext>
            </a:extLst>
          </p:cNvPr>
          <p:cNvSpPr txBox="1"/>
          <p:nvPr/>
        </p:nvSpPr>
        <p:spPr>
          <a:xfrm>
            <a:off x="8916364" y="3673484"/>
            <a:ext cx="2988830" cy="646331"/>
          </a:xfrm>
          <a:prstGeom prst="rect">
            <a:avLst/>
          </a:prstGeom>
          <a:noFill/>
        </p:spPr>
        <p:txBody>
          <a:bodyPr wrap="square">
            <a:spAutoFit/>
          </a:bodyPr>
          <a:lstStyle/>
          <a:p>
            <a:r>
              <a:rPr lang="en-US" altLang="zh-CN">
                <a:ea typeface="黑体" panose="02010609060101010101" pitchFamily="49" charset="-122"/>
                <a:cs typeface="Times New Roman" panose="02020603050405020304" pitchFamily="18" charset="0"/>
              </a:rPr>
              <a:t>Embedded feature are better raw coordinates of key points</a:t>
            </a:r>
          </a:p>
        </p:txBody>
      </p:sp>
    </p:spTree>
    <p:extLst>
      <p:ext uri="{BB962C8B-B14F-4D97-AF65-F5344CB8AC3E}">
        <p14:creationId xmlns:p14="http://schemas.microsoft.com/office/powerpoint/2010/main" val="18929301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C3D9F-E802-4823-9B6C-284F36FAF5EF}"/>
              </a:ext>
            </a:extLst>
          </p:cNvPr>
          <p:cNvSpPr>
            <a:spLocks noGrp="1"/>
          </p:cNvSpPr>
          <p:nvPr>
            <p:ph type="title"/>
          </p:nvPr>
        </p:nvSpPr>
        <p:spPr>
          <a:xfrm>
            <a:off x="336000" y="261110"/>
            <a:ext cx="6150861" cy="504001"/>
          </a:xfrm>
        </p:spPr>
        <p:txBody>
          <a:bodyPr>
            <a:normAutofit/>
          </a:bodyPr>
          <a:lstStyle/>
          <a:p>
            <a:r>
              <a:rPr lang="en-US" altLang="zh-CN"/>
              <a:t>Action Recognition Baseline on TITAN</a:t>
            </a:r>
            <a:endParaRPr lang="zh-CN" altLang="en-US"/>
          </a:p>
        </p:txBody>
      </p:sp>
      <p:sp>
        <p:nvSpPr>
          <p:cNvPr id="4" name="Footer Placeholder 3">
            <a:extLst>
              <a:ext uri="{FF2B5EF4-FFF2-40B4-BE49-F238E27FC236}">
                <a16:creationId xmlns:a16="http://schemas.microsoft.com/office/drawing/2014/main" id="{CDF42937-01A2-48C5-8270-2D1B6C835197}"/>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7" name="Date Placeholder 6">
            <a:extLst>
              <a:ext uri="{FF2B5EF4-FFF2-40B4-BE49-F238E27FC236}">
                <a16:creationId xmlns:a16="http://schemas.microsoft.com/office/drawing/2014/main" id="{42E324C7-A621-47D1-B210-A176370D65AA}"/>
              </a:ext>
            </a:extLst>
          </p:cNvPr>
          <p:cNvSpPr>
            <a:spLocks noGrp="1"/>
          </p:cNvSpPr>
          <p:nvPr>
            <p:ph type="dt" sz="half" idx="10"/>
          </p:nvPr>
        </p:nvSpPr>
        <p:spPr/>
        <p:txBody>
          <a:bodyPr/>
          <a:lstStyle/>
          <a:p>
            <a:fld id="{FB4C2DB0-B759-4B1D-8FF5-151A43C26E33}" type="datetime4">
              <a:rPr lang="en-US" altLang="zh-CN" smtClean="0"/>
              <a:t>November 8, 2021</a:t>
            </a:fld>
            <a:endParaRPr lang="zh-CN" altLang="en-US"/>
          </a:p>
        </p:txBody>
      </p:sp>
      <p:sp>
        <p:nvSpPr>
          <p:cNvPr id="8" name="Slide Number Placeholder 7">
            <a:extLst>
              <a:ext uri="{FF2B5EF4-FFF2-40B4-BE49-F238E27FC236}">
                <a16:creationId xmlns:a16="http://schemas.microsoft.com/office/drawing/2014/main" id="{78190326-DEF1-4A8C-B376-12FEE4F34FE3}"/>
              </a:ext>
            </a:extLst>
          </p:cNvPr>
          <p:cNvSpPr>
            <a:spLocks noGrp="1"/>
          </p:cNvSpPr>
          <p:nvPr>
            <p:ph type="sldNum" sz="quarter" idx="12"/>
          </p:nvPr>
        </p:nvSpPr>
        <p:spPr/>
        <p:txBody>
          <a:bodyPr/>
          <a:lstStyle/>
          <a:p>
            <a:fld id="{B6EE4CE8-67DD-4AAC-82D8-3F81517F6647}" type="slidenum">
              <a:rPr lang="zh-CN" altLang="en-US" smtClean="0"/>
              <a:pPr/>
              <a:t>7</a:t>
            </a:fld>
            <a:endParaRPr lang="zh-CN" altLang="en-US"/>
          </a:p>
        </p:txBody>
      </p:sp>
      <p:graphicFrame>
        <p:nvGraphicFramePr>
          <p:cNvPr id="9" name="Table 9">
            <a:extLst>
              <a:ext uri="{FF2B5EF4-FFF2-40B4-BE49-F238E27FC236}">
                <a16:creationId xmlns:a16="http://schemas.microsoft.com/office/drawing/2014/main" id="{1AB5F89D-D445-46AD-9D38-D852D86D1A27}"/>
              </a:ext>
            </a:extLst>
          </p:cNvPr>
          <p:cNvGraphicFramePr>
            <a:graphicFrameLocks noGrp="1"/>
          </p:cNvGraphicFramePr>
          <p:nvPr>
            <p:extLst>
              <p:ext uri="{D42A27DB-BD31-4B8C-83A1-F6EECF244321}">
                <p14:modId xmlns:p14="http://schemas.microsoft.com/office/powerpoint/2010/main" val="3719935697"/>
              </p:ext>
            </p:extLst>
          </p:nvPr>
        </p:nvGraphicFramePr>
        <p:xfrm>
          <a:off x="2574235" y="1496554"/>
          <a:ext cx="6881764" cy="2966720"/>
        </p:xfrm>
        <a:graphic>
          <a:graphicData uri="http://schemas.openxmlformats.org/drawingml/2006/table">
            <a:tbl>
              <a:tblPr firstRow="1" bandRow="1">
                <a:tableStyleId>{5940675A-B579-460E-94D1-54222C63F5DA}</a:tableStyleId>
              </a:tblPr>
              <a:tblGrid>
                <a:gridCol w="1720441">
                  <a:extLst>
                    <a:ext uri="{9D8B030D-6E8A-4147-A177-3AD203B41FA5}">
                      <a16:colId xmlns:a16="http://schemas.microsoft.com/office/drawing/2014/main" val="75536709"/>
                    </a:ext>
                  </a:extLst>
                </a:gridCol>
                <a:gridCol w="1720441">
                  <a:extLst>
                    <a:ext uri="{9D8B030D-6E8A-4147-A177-3AD203B41FA5}">
                      <a16:colId xmlns:a16="http://schemas.microsoft.com/office/drawing/2014/main" val="4263428273"/>
                    </a:ext>
                  </a:extLst>
                </a:gridCol>
                <a:gridCol w="1720441">
                  <a:extLst>
                    <a:ext uri="{9D8B030D-6E8A-4147-A177-3AD203B41FA5}">
                      <a16:colId xmlns:a16="http://schemas.microsoft.com/office/drawing/2014/main" val="4086986037"/>
                    </a:ext>
                  </a:extLst>
                </a:gridCol>
                <a:gridCol w="1720441">
                  <a:extLst>
                    <a:ext uri="{9D8B030D-6E8A-4147-A177-3AD203B41FA5}">
                      <a16:colId xmlns:a16="http://schemas.microsoft.com/office/drawing/2014/main" val="2782608310"/>
                    </a:ext>
                  </a:extLst>
                </a:gridCol>
              </a:tblGrid>
              <a:tr h="370840">
                <a:tc>
                  <a:txBody>
                    <a:bodyPr/>
                    <a:lstStyle/>
                    <a:p>
                      <a:pPr algn="l"/>
                      <a:r>
                        <a:rPr lang="en-US" altLang="zh-CN"/>
                        <a:t>Method</a:t>
                      </a:r>
                      <a:endParaRPr lang="zh-CN" altLang="en-US" dirty="0"/>
                    </a:p>
                  </a:txBody>
                  <a:tcPr anchor="ctr"/>
                </a:tc>
                <a:tc>
                  <a:txBody>
                    <a:bodyPr/>
                    <a:lstStyle/>
                    <a:p>
                      <a:pPr algn="ctr"/>
                      <a:r>
                        <a:rPr lang="en-US" altLang="zh-CN"/>
                        <a:t>I3D</a:t>
                      </a:r>
                      <a:endParaRPr lang="zh-CN" altLang="en-US" dirty="0"/>
                    </a:p>
                  </a:txBody>
                  <a:tcPr anchor="ctr"/>
                </a:tc>
                <a:tc>
                  <a:txBody>
                    <a:bodyPr/>
                    <a:lstStyle/>
                    <a:p>
                      <a:pPr algn="ctr"/>
                      <a:r>
                        <a:rPr lang="en-US" altLang="zh-CN"/>
                        <a:t>3D ResNet</a:t>
                      </a:r>
                      <a:endParaRPr lang="zh-CN" altLang="en-US" dirty="0"/>
                    </a:p>
                  </a:txBody>
                  <a:tcPr anchor="ctr"/>
                </a:tc>
                <a:tc>
                  <a:txBody>
                    <a:bodyPr/>
                    <a:lstStyle/>
                    <a:p>
                      <a:pPr algn="ctr"/>
                      <a:r>
                        <a:rPr lang="en-US" altLang="zh-CN"/>
                        <a:t>MonoLoco</a:t>
                      </a:r>
                      <a:endParaRPr lang="zh-CN" altLang="en-US" dirty="0" err="1"/>
                    </a:p>
                  </a:txBody>
                  <a:tcPr anchor="ctr"/>
                </a:tc>
                <a:extLst>
                  <a:ext uri="{0D108BD9-81ED-4DB2-BD59-A6C34878D82A}">
                    <a16:rowId xmlns:a16="http://schemas.microsoft.com/office/drawing/2014/main" val="956393158"/>
                  </a:ext>
                </a:extLst>
              </a:tr>
              <a:tr h="370840">
                <a:tc>
                  <a:txBody>
                    <a:bodyPr/>
                    <a:lstStyle/>
                    <a:p>
                      <a:pPr algn="l"/>
                      <a:r>
                        <a:rPr lang="en-US" altLang="zh-CN"/>
                        <a:t>Backbone</a:t>
                      </a:r>
                      <a:endParaRPr lang="zh-CN" altLang="en-US" dirty="0"/>
                    </a:p>
                  </a:txBody>
                  <a:tcPr anchor="ctr">
                    <a:lnL w="6350">
                      <a:solidFill>
                        <a:schemeClr val="tx1"/>
                      </a:solidFill>
                    </a:lnL>
                    <a:lnB w="12700" cap="flat" cmpd="sng" algn="ctr">
                      <a:solidFill>
                        <a:schemeClr val="tx1"/>
                      </a:solidFill>
                      <a:prstDash val="solid"/>
                      <a:round/>
                      <a:headEnd type="none" w="med" len="med"/>
                      <a:tailEnd type="none" w="med" len="med"/>
                    </a:lnB>
                  </a:tcPr>
                </a:tc>
                <a:tc>
                  <a:txBody>
                    <a:bodyPr/>
                    <a:lstStyle/>
                    <a:p>
                      <a:pPr algn="ctr"/>
                      <a:r>
                        <a:rPr lang="en-US" altLang="zh-CN"/>
                        <a:t>InceptionV1</a:t>
                      </a:r>
                      <a:endParaRPr lang="zh-CN" altLang="en-US" dirty="0"/>
                    </a:p>
                  </a:txBody>
                  <a:tcPr anchor="ctr">
                    <a:lnB w="12700" cap="flat" cmpd="sng" algn="ctr">
                      <a:solidFill>
                        <a:schemeClr val="tx1"/>
                      </a:solidFill>
                      <a:prstDash val="solid"/>
                      <a:round/>
                      <a:headEnd type="none" w="med" len="med"/>
                      <a:tailEnd type="none" w="med" len="med"/>
                    </a:lnB>
                  </a:tcPr>
                </a:tc>
                <a:tc>
                  <a:txBody>
                    <a:bodyPr/>
                    <a:lstStyle/>
                    <a:p>
                      <a:pPr algn="ctr"/>
                      <a:r>
                        <a:rPr lang="en-US" altLang="zh-CN"/>
                        <a:t>ResNet50</a:t>
                      </a:r>
                      <a:endParaRPr lang="zh-CN" altLang="en-US" dirty="0"/>
                    </a:p>
                  </a:txBody>
                  <a:tcPr anchor="ctr">
                    <a:lnB w="12700" cap="flat" cmpd="sng" algn="ctr">
                      <a:solidFill>
                        <a:schemeClr val="tx1"/>
                      </a:solidFill>
                      <a:prstDash val="solid"/>
                      <a:round/>
                      <a:headEnd type="none" w="med" len="med"/>
                      <a:tailEnd type="none" w="med" len="med"/>
                    </a:lnB>
                  </a:tcPr>
                </a:tc>
                <a:tc>
                  <a:txBody>
                    <a:bodyPr/>
                    <a:lstStyle/>
                    <a:p>
                      <a:pPr algn="ctr"/>
                      <a:endParaRPr lang="zh-CN" altLang="en-US"/>
                    </a:p>
                  </a:txBody>
                  <a:tcPr anchor="ct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67047215"/>
                  </a:ext>
                </a:extLst>
              </a:tr>
              <a:tr h="370840">
                <a:tc>
                  <a:txBody>
                    <a:bodyPr/>
                    <a:lstStyle/>
                    <a:p>
                      <a:r>
                        <a:rPr lang="en-US" altLang="zh-CN"/>
                        <a:t>atomic</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altLang="zh-CN"/>
                        <a:t>0.9219</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altLang="zh-CN"/>
                        <a:t>0.7552</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altLang="zh-CN"/>
                        <a:t>0.8001</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101507031"/>
                  </a:ext>
                </a:extLst>
              </a:tr>
              <a:tr h="370840">
                <a:tc>
                  <a:txBody>
                    <a:bodyPr/>
                    <a:lstStyle/>
                    <a:p>
                      <a:r>
                        <a:rPr lang="en-US" altLang="zh-CN"/>
                        <a:t>simple context</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0.5318</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0.3173</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0.4797</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513699689"/>
                  </a:ext>
                </a:extLst>
              </a:tr>
              <a:tr h="370840">
                <a:tc>
                  <a:txBody>
                    <a:bodyPr/>
                    <a:lstStyle/>
                    <a:p>
                      <a:r>
                        <a:rPr lang="en-US" altLang="zh-CN"/>
                        <a:t>complex context</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0.9881</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0.9880</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0.9780</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671700503"/>
                  </a:ext>
                </a:extLst>
              </a:tr>
              <a:tr h="370840">
                <a:tc>
                  <a:txBody>
                    <a:bodyPr/>
                    <a:lstStyle/>
                    <a:p>
                      <a:r>
                        <a:rPr lang="en-US" altLang="zh-CN"/>
                        <a:t>communicative</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0.8649</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0.8648</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altLang="zh-CN"/>
                        <a:t>0.8369</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450861372"/>
                  </a:ext>
                </a:extLst>
              </a:tr>
              <a:tr h="370840">
                <a:tc>
                  <a:txBody>
                    <a:bodyPr/>
                    <a:lstStyle/>
                    <a:p>
                      <a:r>
                        <a:rPr lang="en-US" altLang="zh-CN"/>
                        <a:t>transportive</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a:t>0.9080</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a:t>0.9081</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a:t>0.8980</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03482792"/>
                  </a:ext>
                </a:extLst>
              </a:tr>
              <a:tr h="370840">
                <a:tc>
                  <a:txBody>
                    <a:bodyPr/>
                    <a:lstStyle/>
                    <a:p>
                      <a:r>
                        <a:rPr lang="en-US" altLang="zh-CN"/>
                        <a:t>overall</a:t>
                      </a:r>
                      <a:endParaRPr lang="zh-CN" altLang="en-US" dirty="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a:t>0.8429</a:t>
                      </a:r>
                      <a:endParaRPr lang="zh-CN" altLang="en-US" dirty="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a:t>0.7667</a:t>
                      </a:r>
                      <a:endParaRPr lang="zh-CN" altLang="en-US" dirty="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a:t>0.7985</a:t>
                      </a:r>
                      <a:endParaRPr lang="zh-CN" altLang="en-US"/>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3857454"/>
                  </a:ext>
                </a:extLst>
              </a:tr>
            </a:tbl>
          </a:graphicData>
        </a:graphic>
      </p:graphicFrame>
      <p:sp>
        <p:nvSpPr>
          <p:cNvPr id="10" name="矩形 5">
            <a:extLst>
              <a:ext uri="{FF2B5EF4-FFF2-40B4-BE49-F238E27FC236}">
                <a16:creationId xmlns:a16="http://schemas.microsoft.com/office/drawing/2014/main" id="{8D444246-55B3-4B46-93D7-7A653E596739}"/>
              </a:ext>
            </a:extLst>
          </p:cNvPr>
          <p:cNvSpPr/>
          <p:nvPr/>
        </p:nvSpPr>
        <p:spPr>
          <a:xfrm>
            <a:off x="336000" y="900000"/>
            <a:ext cx="10424364" cy="461665"/>
          </a:xfrm>
          <a:prstGeom prst="rect">
            <a:avLst/>
          </a:prstGeom>
        </p:spPr>
        <p:txBody>
          <a:bodyPr wrap="square">
            <a:spAutoFit/>
          </a:bodyPr>
          <a:lstStyle/>
          <a:p>
            <a:pPr marL="342891" indent="-342891">
              <a:buFont typeface="Wingdings" panose="05000000000000000000" pitchFamily="2" charset="2"/>
              <a:buChar char="p"/>
            </a:pPr>
            <a:r>
              <a:rPr lang="en-US" altLang="zh-CN" sz="2400">
                <a:ea typeface="黑体" panose="02010609060101010101" pitchFamily="49" charset="-122"/>
                <a:cs typeface="Times New Roman" panose="02020603050405020304" pitchFamily="18" charset="0"/>
              </a:rPr>
              <a:t>Classification Accuracy on Testset</a:t>
            </a:r>
          </a:p>
        </p:txBody>
      </p:sp>
      <p:sp>
        <p:nvSpPr>
          <p:cNvPr id="12" name="Left Brace 11">
            <a:extLst>
              <a:ext uri="{FF2B5EF4-FFF2-40B4-BE49-F238E27FC236}">
                <a16:creationId xmlns:a16="http://schemas.microsoft.com/office/drawing/2014/main" id="{A041097F-26AB-4218-B606-6CE75091FA78}"/>
              </a:ext>
            </a:extLst>
          </p:cNvPr>
          <p:cNvSpPr/>
          <p:nvPr/>
        </p:nvSpPr>
        <p:spPr>
          <a:xfrm rot="5400000">
            <a:off x="5848426" y="-360363"/>
            <a:ext cx="302717" cy="3411117"/>
          </a:xfrm>
          <a:prstGeom prst="leftBrace">
            <a:avLst>
              <a:gd name="adj1" fmla="val 99184"/>
              <a:gd name="adj2" fmla="val 50000"/>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solidFill>
                <a:schemeClr val="accent1">
                  <a:lumMod val="50000"/>
                </a:schemeClr>
              </a:solidFill>
            </a:endParaRPr>
          </a:p>
        </p:txBody>
      </p:sp>
      <p:sp>
        <p:nvSpPr>
          <p:cNvPr id="13" name="TextBox 12">
            <a:extLst>
              <a:ext uri="{FF2B5EF4-FFF2-40B4-BE49-F238E27FC236}">
                <a16:creationId xmlns:a16="http://schemas.microsoft.com/office/drawing/2014/main" id="{F86E5AC2-A4D3-433A-BD21-27248C0C6CF3}"/>
              </a:ext>
            </a:extLst>
          </p:cNvPr>
          <p:cNvSpPr txBox="1"/>
          <p:nvPr/>
        </p:nvSpPr>
        <p:spPr>
          <a:xfrm rot="16200000">
            <a:off x="7139284" y="-428399"/>
            <a:ext cx="461665" cy="2974693"/>
          </a:xfrm>
          <a:prstGeom prst="rect">
            <a:avLst/>
          </a:prstGeom>
          <a:noFill/>
        </p:spPr>
        <p:txBody>
          <a:bodyPr vert="eaVert" wrap="square" rtlCol="0">
            <a:spAutoFit/>
          </a:bodyPr>
          <a:lstStyle/>
          <a:p>
            <a:r>
              <a:rPr lang="en-US" altLang="zh-CN">
                <a:solidFill>
                  <a:schemeClr val="accent1">
                    <a:lumMod val="50000"/>
                  </a:schemeClr>
                </a:solidFill>
              </a:rPr>
              <a:t>Results from TITAN paper</a:t>
            </a:r>
            <a:endParaRPr lang="zh-CN" altLang="en-US">
              <a:solidFill>
                <a:schemeClr val="accent1">
                  <a:lumMod val="50000"/>
                </a:schemeClr>
              </a:solidFill>
            </a:endParaRPr>
          </a:p>
        </p:txBody>
      </p:sp>
      <p:sp>
        <p:nvSpPr>
          <p:cNvPr id="3" name="Arrow: Right 2">
            <a:extLst>
              <a:ext uri="{FF2B5EF4-FFF2-40B4-BE49-F238E27FC236}">
                <a16:creationId xmlns:a16="http://schemas.microsoft.com/office/drawing/2014/main" id="{50510D08-24EE-44F6-832A-CC63BAD7727F}"/>
              </a:ext>
            </a:extLst>
          </p:cNvPr>
          <p:cNvSpPr/>
          <p:nvPr/>
        </p:nvSpPr>
        <p:spPr>
          <a:xfrm rot="10800000">
            <a:off x="9515269" y="4182894"/>
            <a:ext cx="445853" cy="184826"/>
          </a:xfrm>
          <a:prstGeom prst="rightArrow">
            <a:avLst>
              <a:gd name="adj1" fmla="val 50000"/>
              <a:gd name="adj2" fmla="val 94314"/>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9664916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1E6588A3-B544-4A31-B68B-21350988792C}"/>
              </a:ext>
            </a:extLst>
          </p:cNvPr>
          <p:cNvSpPr/>
          <p:nvPr/>
        </p:nvSpPr>
        <p:spPr>
          <a:xfrm>
            <a:off x="949141" y="1215342"/>
            <a:ext cx="5040001" cy="995423"/>
          </a:xfrm>
          <a:prstGeom prst="roundRect">
            <a:avLst/>
          </a:prstGeom>
          <a:noFill/>
          <a:ln w="19050" cap="flat" cmpd="sng" algn="ctr">
            <a:solidFill>
              <a:srgbClr val="C00000"/>
            </a:solidFill>
            <a:prstDash val="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zh-CN" altLang="en-US"/>
          </a:p>
        </p:txBody>
      </p:sp>
      <p:sp>
        <p:nvSpPr>
          <p:cNvPr id="2" name="Title 1">
            <a:extLst>
              <a:ext uri="{FF2B5EF4-FFF2-40B4-BE49-F238E27FC236}">
                <a16:creationId xmlns:a16="http://schemas.microsoft.com/office/drawing/2014/main" id="{1016C843-087C-41AD-A259-0B4CE3098A3B}"/>
              </a:ext>
            </a:extLst>
          </p:cNvPr>
          <p:cNvSpPr>
            <a:spLocks noGrp="1"/>
          </p:cNvSpPr>
          <p:nvPr>
            <p:ph type="title"/>
          </p:nvPr>
        </p:nvSpPr>
        <p:spPr>
          <a:xfrm>
            <a:off x="336000" y="261110"/>
            <a:ext cx="6859930" cy="504001"/>
          </a:xfrm>
        </p:spPr>
        <p:txBody>
          <a:bodyPr>
            <a:normAutofit/>
          </a:bodyPr>
          <a:lstStyle/>
          <a:p>
            <a:r>
              <a:rPr lang="en-US" altLang="zh-CN"/>
              <a:t>Per-Class Recall (%) on TITAN</a:t>
            </a:r>
            <a:endParaRPr lang="zh-CN" altLang="en-US"/>
          </a:p>
        </p:txBody>
      </p:sp>
      <p:sp>
        <p:nvSpPr>
          <p:cNvPr id="3" name="Date Placeholder 2">
            <a:extLst>
              <a:ext uri="{FF2B5EF4-FFF2-40B4-BE49-F238E27FC236}">
                <a16:creationId xmlns:a16="http://schemas.microsoft.com/office/drawing/2014/main" id="{2DFF6DBC-614F-4E00-A89D-6E2BFD86B01F}"/>
              </a:ext>
            </a:extLst>
          </p:cNvPr>
          <p:cNvSpPr>
            <a:spLocks noGrp="1"/>
          </p:cNvSpPr>
          <p:nvPr>
            <p:ph type="dt" sz="half" idx="10"/>
          </p:nvPr>
        </p:nvSpPr>
        <p:spPr/>
        <p:txBody>
          <a:bodyPr/>
          <a:lstStyle/>
          <a:p>
            <a:fld id="{40B208D0-5C56-4CC0-905E-2BB4A5101381}" type="datetime4">
              <a:rPr lang="en-US" altLang="zh-CN" smtClean="0"/>
              <a:t>November 9, 2021</a:t>
            </a:fld>
            <a:endParaRPr lang="zh-CN" altLang="en-US"/>
          </a:p>
        </p:txBody>
      </p:sp>
      <p:sp>
        <p:nvSpPr>
          <p:cNvPr id="4" name="Footer Placeholder 3">
            <a:extLst>
              <a:ext uri="{FF2B5EF4-FFF2-40B4-BE49-F238E27FC236}">
                <a16:creationId xmlns:a16="http://schemas.microsoft.com/office/drawing/2014/main" id="{6347CF8B-3861-4289-AEB8-5B31907A2645}"/>
              </a:ext>
            </a:extLst>
          </p:cNvPr>
          <p:cNvSpPr>
            <a:spLocks noGrp="1"/>
          </p:cNvSpPr>
          <p:nvPr>
            <p:ph type="ftr" sz="quarter" idx="11"/>
          </p:nvPr>
        </p:nvSpPr>
        <p:spPr/>
        <p:txBody>
          <a:bodyPr/>
          <a:lstStyle/>
          <a:p>
            <a:r>
              <a:rPr lang="en-US" altLang="zh-CN"/>
              <a:t>Action Recognition for Self-Driving Cars</a:t>
            </a:r>
            <a:endParaRPr lang="zh-CN" altLang="en-US"/>
          </a:p>
        </p:txBody>
      </p:sp>
      <p:sp>
        <p:nvSpPr>
          <p:cNvPr id="5" name="Slide Number Placeholder 4">
            <a:extLst>
              <a:ext uri="{FF2B5EF4-FFF2-40B4-BE49-F238E27FC236}">
                <a16:creationId xmlns:a16="http://schemas.microsoft.com/office/drawing/2014/main" id="{316A9CFA-A5BA-4A67-B684-B1E623AD2AB8}"/>
              </a:ext>
            </a:extLst>
          </p:cNvPr>
          <p:cNvSpPr>
            <a:spLocks noGrp="1"/>
          </p:cNvSpPr>
          <p:nvPr>
            <p:ph type="sldNum" sz="quarter" idx="12"/>
          </p:nvPr>
        </p:nvSpPr>
        <p:spPr/>
        <p:txBody>
          <a:bodyPr/>
          <a:lstStyle/>
          <a:p>
            <a:fld id="{B6EE4CE8-67DD-4AAC-82D8-3F81517F6647}" type="slidenum">
              <a:rPr lang="zh-CN" altLang="en-US" smtClean="0"/>
              <a:pPr/>
              <a:t>8</a:t>
            </a:fld>
            <a:endParaRPr lang="zh-CN" altLang="en-US"/>
          </a:p>
        </p:txBody>
      </p:sp>
      <p:graphicFrame>
        <p:nvGraphicFramePr>
          <p:cNvPr id="6" name="Table 6">
            <a:extLst>
              <a:ext uri="{FF2B5EF4-FFF2-40B4-BE49-F238E27FC236}">
                <a16:creationId xmlns:a16="http://schemas.microsoft.com/office/drawing/2014/main" id="{8B7E7AB1-7B91-4373-A1B7-BAD1FCC07E72}"/>
              </a:ext>
            </a:extLst>
          </p:cNvPr>
          <p:cNvGraphicFramePr>
            <a:graphicFrameLocks noGrp="1"/>
          </p:cNvGraphicFramePr>
          <p:nvPr>
            <p:extLst>
              <p:ext uri="{D42A27DB-BD31-4B8C-83A1-F6EECF244321}">
                <p14:modId xmlns:p14="http://schemas.microsoft.com/office/powerpoint/2010/main" val="3828464852"/>
              </p:ext>
            </p:extLst>
          </p:nvPr>
        </p:nvGraphicFramePr>
        <p:xfrm>
          <a:off x="949143" y="813930"/>
          <a:ext cx="5040000" cy="5547360"/>
        </p:xfrm>
        <a:graphic>
          <a:graphicData uri="http://schemas.openxmlformats.org/drawingml/2006/table">
            <a:tbl>
              <a:tblPr firstRow="1" bandRow="1">
                <a:tableStyleId>{C083E6E3-FA7D-4D7B-A595-EF9225AFEA82}</a:tableStyleId>
              </a:tblPr>
              <a:tblGrid>
                <a:gridCol w="1459512">
                  <a:extLst>
                    <a:ext uri="{9D8B030D-6E8A-4147-A177-3AD203B41FA5}">
                      <a16:colId xmlns:a16="http://schemas.microsoft.com/office/drawing/2014/main" val="3883175739"/>
                    </a:ext>
                  </a:extLst>
                </a:gridCol>
                <a:gridCol w="2001580">
                  <a:extLst>
                    <a:ext uri="{9D8B030D-6E8A-4147-A177-3AD203B41FA5}">
                      <a16:colId xmlns:a16="http://schemas.microsoft.com/office/drawing/2014/main" val="2662381710"/>
                    </a:ext>
                  </a:extLst>
                </a:gridCol>
                <a:gridCol w="789454">
                  <a:extLst>
                    <a:ext uri="{9D8B030D-6E8A-4147-A177-3AD203B41FA5}">
                      <a16:colId xmlns:a16="http://schemas.microsoft.com/office/drawing/2014/main" val="118902926"/>
                    </a:ext>
                  </a:extLst>
                </a:gridCol>
                <a:gridCol w="789454">
                  <a:extLst>
                    <a:ext uri="{9D8B030D-6E8A-4147-A177-3AD203B41FA5}">
                      <a16:colId xmlns:a16="http://schemas.microsoft.com/office/drawing/2014/main" val="2620309241"/>
                    </a:ext>
                  </a:extLst>
                </a:gridCol>
              </a:tblGrid>
              <a:tr h="258373">
                <a:tc>
                  <a:txBody>
                    <a:bodyPr/>
                    <a:lstStyle/>
                    <a:p>
                      <a:pPr algn="ctr"/>
                      <a:r>
                        <a:rPr lang="en-US" altLang="zh-CN" sz="1600"/>
                        <a:t>category</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a:t>action type</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a:t>Rec.</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a:t>data%</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3323231"/>
                  </a:ext>
                </a:extLst>
              </a:tr>
              <a:tr h="211396">
                <a:tc rowSpan="4">
                  <a:txBody>
                    <a:bodyPr/>
                    <a:lstStyle/>
                    <a:p>
                      <a:pPr algn="ctr"/>
                      <a:r>
                        <a:rPr lang="en-US" altLang="zh-CN" sz="1600"/>
                        <a:t>communicative</a:t>
                      </a:r>
                      <a:endParaRPr lang="zh-CN" altLang="en-US" sz="1600"/>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200"/>
                        <a:t>looking into phone</a:t>
                      </a:r>
                      <a:endParaRPr lang="zh-CN" altLang="en-US" sz="1200"/>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c>
                  <a:txBody>
                    <a:bodyPr/>
                    <a:lstStyle/>
                    <a:p>
                      <a:pPr algn="ctr"/>
                      <a:r>
                        <a:rPr lang="en-US" altLang="zh-CN" sz="1200"/>
                        <a:t>0</a:t>
                      </a:r>
                    </a:p>
                  </a:txBody>
                  <a:tcPr anchor="ctr">
                    <a:lnT w="12700" cap="flat" cmpd="sng" algn="ctr">
                      <a:solidFill>
                        <a:schemeClr val="tx1"/>
                      </a:solidFill>
                      <a:prstDash val="solid"/>
                      <a:round/>
                      <a:headEnd type="none" w="med" len="med"/>
                      <a:tailEnd type="none" w="med" len="med"/>
                    </a:lnT>
                    <a:noFill/>
                  </a:tcPr>
                </a:tc>
                <a:tc>
                  <a:txBody>
                    <a:bodyPr/>
                    <a:lstStyle/>
                    <a:p>
                      <a:pPr algn="ctr"/>
                      <a:r>
                        <a:rPr lang="en-US" altLang="zh-CN" sz="1200"/>
                        <a:t>6.05</a:t>
                      </a:r>
                    </a:p>
                  </a:txBody>
                  <a:tcPr anchor="ct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4359901"/>
                  </a:ext>
                </a:extLst>
              </a:tr>
              <a:tr h="211396">
                <a:tc vMerge="1">
                  <a:txBody>
                    <a:bodyPr/>
                    <a:lstStyle/>
                    <a:p>
                      <a:pPr algn="ctr"/>
                      <a:endParaRPr lang="zh-CN" altLang="en-US" sz="1400"/>
                    </a:p>
                  </a:txBody>
                  <a:tcPr anchor="ctr"/>
                </a:tc>
                <a:tc>
                  <a:txBody>
                    <a:bodyPr/>
                    <a:lstStyle/>
                    <a:p>
                      <a:pPr algn="ctr"/>
                      <a:r>
                        <a:rPr lang="en-US" altLang="zh-CN" sz="1200"/>
                        <a:t>talking in group</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a:t>
                      </a:r>
                      <a:endParaRPr lang="zh-CN" altLang="en-US" sz="1200"/>
                    </a:p>
                  </a:txBody>
                  <a:tcPr anchor="ctr">
                    <a:noFill/>
                  </a:tcPr>
                </a:tc>
                <a:tc>
                  <a:txBody>
                    <a:bodyPr/>
                    <a:lstStyle/>
                    <a:p>
                      <a:pPr algn="ctr"/>
                      <a:r>
                        <a:rPr lang="en-US" altLang="zh-CN" sz="1200"/>
                        <a:t>6.99</a:t>
                      </a:r>
                      <a:endParaRPr lang="zh-CN" altLang="en-US" sz="1200"/>
                    </a:p>
                  </a:txBody>
                  <a:tcPr anchor="ctr">
                    <a:noFill/>
                  </a:tcPr>
                </a:tc>
                <a:extLst>
                  <a:ext uri="{0D108BD9-81ED-4DB2-BD59-A6C34878D82A}">
                    <a16:rowId xmlns:a16="http://schemas.microsoft.com/office/drawing/2014/main" val="733092146"/>
                  </a:ext>
                </a:extLst>
              </a:tr>
              <a:tr h="211396">
                <a:tc vMerge="1">
                  <a:txBody>
                    <a:bodyPr/>
                    <a:lstStyle/>
                    <a:p>
                      <a:pPr algn="ctr"/>
                      <a:endParaRPr lang="zh-CN" altLang="en-US" sz="1400"/>
                    </a:p>
                  </a:txBody>
                  <a:tcPr anchor="ctr"/>
                </a:tc>
                <a:tc>
                  <a:txBody>
                    <a:bodyPr/>
                    <a:lstStyle/>
                    <a:p>
                      <a:pPr algn="ctr"/>
                      <a:r>
                        <a:rPr lang="en-US" altLang="zh-CN" sz="1200"/>
                        <a:t>talking on phone</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a:t>
                      </a:r>
                      <a:endParaRPr lang="zh-CN" altLang="en-US" sz="1200"/>
                    </a:p>
                  </a:txBody>
                  <a:tcPr anchor="ctr">
                    <a:noFill/>
                  </a:tcPr>
                </a:tc>
                <a:tc>
                  <a:txBody>
                    <a:bodyPr/>
                    <a:lstStyle/>
                    <a:p>
                      <a:pPr algn="ctr"/>
                      <a:r>
                        <a:rPr lang="en-US" altLang="zh-CN" sz="1200"/>
                        <a:t>3.21</a:t>
                      </a:r>
                      <a:endParaRPr lang="zh-CN" altLang="en-US" sz="1200"/>
                    </a:p>
                  </a:txBody>
                  <a:tcPr anchor="ctr">
                    <a:noFill/>
                  </a:tcPr>
                </a:tc>
                <a:extLst>
                  <a:ext uri="{0D108BD9-81ED-4DB2-BD59-A6C34878D82A}">
                    <a16:rowId xmlns:a16="http://schemas.microsoft.com/office/drawing/2014/main" val="4000054260"/>
                  </a:ext>
                </a:extLst>
              </a:tr>
              <a:tr h="211396">
                <a:tc vMerge="1">
                  <a:txBody>
                    <a:bodyPr/>
                    <a:lstStyle/>
                    <a:p>
                      <a:pPr algn="ctr"/>
                      <a:endParaRPr lang="zh-CN" altLang="en-US" sz="1400"/>
                    </a:p>
                  </a:txBody>
                  <a:tcPr anchor="ctr"/>
                </a:tc>
                <a:tc>
                  <a:txBody>
                    <a:bodyPr/>
                    <a:lstStyle/>
                    <a:p>
                      <a:pPr algn="ctr"/>
                      <a:r>
                        <a:rPr lang="en-US" altLang="zh-CN" sz="1200" b="1">
                          <a:solidFill>
                            <a:srgbClr val="C00000"/>
                          </a:solidFill>
                        </a:rPr>
                        <a:t>none of the above</a:t>
                      </a:r>
                      <a:endParaRPr lang="zh-CN" altLang="en-US" sz="1200" b="1">
                        <a:solidFill>
                          <a:srgbClr val="C00000"/>
                        </a:solidFill>
                      </a:endParaRPr>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c>
                  <a:txBody>
                    <a:bodyPr/>
                    <a:lstStyle/>
                    <a:p>
                      <a:pPr algn="ctr"/>
                      <a:r>
                        <a:rPr lang="en-US" altLang="zh-CN" sz="1200" b="1">
                          <a:solidFill>
                            <a:srgbClr val="C00000"/>
                          </a:solidFill>
                        </a:rPr>
                        <a:t>0.999</a:t>
                      </a:r>
                      <a:endParaRPr lang="zh-CN" altLang="en-US" sz="1200" b="1">
                        <a:solidFill>
                          <a:srgbClr val="C00000"/>
                        </a:solidFill>
                      </a:endParaRPr>
                    </a:p>
                  </a:txBody>
                  <a:tcPr anchor="ctr">
                    <a:lnB w="12700" cap="flat" cmpd="sng" algn="ctr">
                      <a:solidFill>
                        <a:schemeClr val="tx1"/>
                      </a:solidFill>
                      <a:prstDash val="solid"/>
                      <a:round/>
                      <a:headEnd type="none" w="med" len="med"/>
                      <a:tailEnd type="none" w="med" len="med"/>
                    </a:lnB>
                    <a:noFill/>
                  </a:tcPr>
                </a:tc>
                <a:tc>
                  <a:txBody>
                    <a:bodyPr/>
                    <a:lstStyle/>
                    <a:p>
                      <a:pPr algn="ctr"/>
                      <a:r>
                        <a:rPr lang="en-US" altLang="zh-CN" sz="1200" b="1">
                          <a:solidFill>
                            <a:srgbClr val="C00000"/>
                          </a:solidFill>
                        </a:rPr>
                        <a:t>83.76</a:t>
                      </a:r>
                      <a:endParaRPr lang="zh-CN" altLang="en-US" sz="1200" b="1">
                        <a:solidFill>
                          <a:srgbClr val="C00000"/>
                        </a:solidFill>
                      </a:endParaRPr>
                    </a:p>
                  </a:txBody>
                  <a:tcPr anchor="ct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97617793"/>
                  </a:ext>
                </a:extLst>
              </a:tr>
              <a:tr h="211396">
                <a:tc rowSpan="7">
                  <a:txBody>
                    <a:bodyPr/>
                    <a:lstStyle/>
                    <a:p>
                      <a:pPr algn="ctr"/>
                      <a:r>
                        <a:rPr lang="en-US" altLang="zh-CN" sz="1600"/>
                        <a:t>complex</a:t>
                      </a:r>
                    </a:p>
                    <a:p>
                      <a:pPr algn="ctr"/>
                      <a:r>
                        <a:rPr lang="en-US" altLang="zh-CN" sz="1600"/>
                        <a:t>context</a:t>
                      </a:r>
                      <a:endParaRPr lang="zh-CN" altLang="en-US" sz="1600"/>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200"/>
                        <a:t>getting in 4 wv</a:t>
                      </a:r>
                      <a:endParaRPr lang="zh-CN" altLang="en-US" sz="1200"/>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c>
                  <a:txBody>
                    <a:bodyPr/>
                    <a:lstStyle/>
                    <a:p>
                      <a:pPr algn="ctr"/>
                      <a:r>
                        <a:rPr lang="en-US" altLang="zh-CN" sz="1200"/>
                        <a:t>0.018</a:t>
                      </a: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r>
                        <a:rPr lang="en-US" altLang="zh-CN" sz="1200"/>
                        <a:t>0.13</a:t>
                      </a:r>
                      <a:endParaRPr lang="zh-CN" altLang="en-US" sz="1200"/>
                    </a:p>
                  </a:txBody>
                  <a:tcPr anchor="ct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827620273"/>
                  </a:ext>
                </a:extLst>
              </a:tr>
              <a:tr h="211396">
                <a:tc vMerge="1">
                  <a:txBody>
                    <a:bodyPr/>
                    <a:lstStyle/>
                    <a:p>
                      <a:pPr algn="ctr"/>
                      <a:endParaRPr lang="zh-CN" altLang="en-US" sz="1400"/>
                    </a:p>
                  </a:txBody>
                  <a:tcPr anchor="ctr"/>
                </a:tc>
                <a:tc>
                  <a:txBody>
                    <a:bodyPr/>
                    <a:lstStyle/>
                    <a:p>
                      <a:pPr algn="ctr"/>
                      <a:r>
                        <a:rPr lang="en-US" altLang="zh-CN" sz="1200"/>
                        <a:t>getting off 2 wv</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a:t>
                      </a:r>
                      <a:endParaRPr lang="zh-CN" altLang="en-US" sz="1200"/>
                    </a:p>
                  </a:txBody>
                  <a:tcPr anchor="ctr">
                    <a:noFill/>
                  </a:tcPr>
                </a:tc>
                <a:tc>
                  <a:txBody>
                    <a:bodyPr/>
                    <a:lstStyle/>
                    <a:p>
                      <a:pPr algn="ctr"/>
                      <a:r>
                        <a:rPr lang="en-US" altLang="zh-CN" sz="1200"/>
                        <a:t>0.23</a:t>
                      </a:r>
                      <a:endParaRPr lang="zh-CN" altLang="en-US" sz="1200"/>
                    </a:p>
                  </a:txBody>
                  <a:tcPr anchor="ctr">
                    <a:noFill/>
                  </a:tcPr>
                </a:tc>
                <a:extLst>
                  <a:ext uri="{0D108BD9-81ED-4DB2-BD59-A6C34878D82A}">
                    <a16:rowId xmlns:a16="http://schemas.microsoft.com/office/drawing/2014/main" val="3316859097"/>
                  </a:ext>
                </a:extLst>
              </a:tr>
              <a:tr h="211396">
                <a:tc vMerge="1">
                  <a:txBody>
                    <a:bodyPr/>
                    <a:lstStyle/>
                    <a:p>
                      <a:pPr algn="ctr"/>
                      <a:endParaRPr lang="zh-CN" altLang="en-US" sz="1400"/>
                    </a:p>
                  </a:txBody>
                  <a:tcPr anchor="ctr"/>
                </a:tc>
                <a:tc>
                  <a:txBody>
                    <a:bodyPr/>
                    <a:lstStyle/>
                    <a:p>
                      <a:pPr algn="ctr"/>
                      <a:r>
                        <a:rPr lang="en-US" altLang="zh-CN" sz="1200"/>
                        <a:t>getting on 2 wv</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a:t>
                      </a:r>
                      <a:endParaRPr lang="zh-CN" altLang="en-US" sz="1200"/>
                    </a:p>
                  </a:txBody>
                  <a:tcPr anchor="ctr">
                    <a:noFill/>
                  </a:tcPr>
                </a:tc>
                <a:tc>
                  <a:txBody>
                    <a:bodyPr/>
                    <a:lstStyle/>
                    <a:p>
                      <a:pPr algn="ctr"/>
                      <a:r>
                        <a:rPr lang="en-US" altLang="zh-CN" sz="1200"/>
                        <a:t>0.12</a:t>
                      </a:r>
                      <a:endParaRPr lang="zh-CN" altLang="en-US" sz="1200"/>
                    </a:p>
                  </a:txBody>
                  <a:tcPr anchor="ctr">
                    <a:noFill/>
                  </a:tcPr>
                </a:tc>
                <a:extLst>
                  <a:ext uri="{0D108BD9-81ED-4DB2-BD59-A6C34878D82A}">
                    <a16:rowId xmlns:a16="http://schemas.microsoft.com/office/drawing/2014/main" val="1890634504"/>
                  </a:ext>
                </a:extLst>
              </a:tr>
              <a:tr h="211396">
                <a:tc vMerge="1">
                  <a:txBody>
                    <a:bodyPr/>
                    <a:lstStyle/>
                    <a:p>
                      <a:pPr algn="ctr"/>
                      <a:endParaRPr lang="zh-CN" altLang="en-US" sz="1400"/>
                    </a:p>
                  </a:txBody>
                  <a:tcPr anchor="ctr"/>
                </a:tc>
                <a:tc>
                  <a:txBody>
                    <a:bodyPr/>
                    <a:lstStyle/>
                    <a:p>
                      <a:pPr algn="ctr"/>
                      <a:r>
                        <a:rPr lang="en-US" altLang="zh-CN" sz="1200"/>
                        <a:t>getting out of 4 wv</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a:t>
                      </a:r>
                      <a:endParaRPr lang="zh-CN" altLang="en-US" sz="1200"/>
                    </a:p>
                  </a:txBody>
                  <a:tcPr anchor="ctr">
                    <a:noFill/>
                  </a:tcPr>
                </a:tc>
                <a:tc>
                  <a:txBody>
                    <a:bodyPr/>
                    <a:lstStyle/>
                    <a:p>
                      <a:pPr algn="ctr"/>
                      <a:r>
                        <a:rPr lang="en-US" altLang="zh-CN" sz="1200"/>
                        <a:t>0.06</a:t>
                      </a:r>
                      <a:endParaRPr lang="zh-CN" altLang="en-US" sz="1200"/>
                    </a:p>
                  </a:txBody>
                  <a:tcPr anchor="ctr">
                    <a:noFill/>
                  </a:tcPr>
                </a:tc>
                <a:extLst>
                  <a:ext uri="{0D108BD9-81ED-4DB2-BD59-A6C34878D82A}">
                    <a16:rowId xmlns:a16="http://schemas.microsoft.com/office/drawing/2014/main" val="3303595665"/>
                  </a:ext>
                </a:extLst>
              </a:tr>
              <a:tr h="211396">
                <a:tc vMerge="1">
                  <a:txBody>
                    <a:bodyPr/>
                    <a:lstStyle/>
                    <a:p>
                      <a:pPr algn="ctr"/>
                      <a:endParaRPr lang="zh-CN" altLang="en-US" sz="1400"/>
                    </a:p>
                  </a:txBody>
                  <a:tcPr anchor="ctr"/>
                </a:tc>
                <a:tc>
                  <a:txBody>
                    <a:bodyPr/>
                    <a:lstStyle/>
                    <a:p>
                      <a:pPr algn="ctr"/>
                      <a:r>
                        <a:rPr lang="en-US" altLang="zh-CN" sz="1200"/>
                        <a:t>loading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a:t>
                      </a:r>
                      <a:endParaRPr lang="zh-CN" altLang="en-US" sz="1200"/>
                    </a:p>
                  </a:txBody>
                  <a:tcPr anchor="ctr">
                    <a:noFill/>
                  </a:tcPr>
                </a:tc>
                <a:tc>
                  <a:txBody>
                    <a:bodyPr/>
                    <a:lstStyle/>
                    <a:p>
                      <a:pPr algn="ctr"/>
                      <a:r>
                        <a:rPr lang="en-US" altLang="zh-CN" sz="1200"/>
                        <a:t>0.20</a:t>
                      </a:r>
                      <a:endParaRPr lang="zh-CN" altLang="en-US" sz="1200"/>
                    </a:p>
                  </a:txBody>
                  <a:tcPr anchor="ctr">
                    <a:noFill/>
                  </a:tcPr>
                </a:tc>
                <a:extLst>
                  <a:ext uri="{0D108BD9-81ED-4DB2-BD59-A6C34878D82A}">
                    <a16:rowId xmlns:a16="http://schemas.microsoft.com/office/drawing/2014/main" val="2852867403"/>
                  </a:ext>
                </a:extLst>
              </a:tr>
              <a:tr h="211396">
                <a:tc vMerge="1">
                  <a:txBody>
                    <a:bodyPr/>
                    <a:lstStyle/>
                    <a:p>
                      <a:pPr algn="ctr"/>
                      <a:endParaRPr lang="zh-CN" altLang="en-US" sz="1400"/>
                    </a:p>
                  </a:txBody>
                  <a:tcPr anchor="ctr"/>
                </a:tc>
                <a:tc>
                  <a:txBody>
                    <a:bodyPr/>
                    <a:lstStyle/>
                    <a:p>
                      <a:pPr algn="ctr"/>
                      <a:r>
                        <a:rPr lang="en-US" altLang="zh-CN" sz="1200"/>
                        <a:t>unloading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0.046</a:t>
                      </a:r>
                      <a:endParaRPr lang="zh-CN" altLang="en-US" sz="1200"/>
                    </a:p>
                  </a:txBody>
                  <a:tcPr anchor="ctr">
                    <a:noFill/>
                  </a:tcPr>
                </a:tc>
                <a:tc>
                  <a:txBody>
                    <a:bodyPr/>
                    <a:lstStyle/>
                    <a:p>
                      <a:pPr algn="ctr"/>
                      <a:r>
                        <a:rPr lang="en-US" altLang="zh-CN" sz="1200"/>
                        <a:t>0.75</a:t>
                      </a:r>
                      <a:endParaRPr lang="zh-CN" altLang="en-US" sz="1200"/>
                    </a:p>
                  </a:txBody>
                  <a:tcPr anchor="ctr">
                    <a:noFill/>
                  </a:tcPr>
                </a:tc>
                <a:extLst>
                  <a:ext uri="{0D108BD9-81ED-4DB2-BD59-A6C34878D82A}">
                    <a16:rowId xmlns:a16="http://schemas.microsoft.com/office/drawing/2014/main" val="2618137619"/>
                  </a:ext>
                </a:extLst>
              </a:tr>
              <a:tr h="211396">
                <a:tc vMerge="1">
                  <a:txBody>
                    <a:bodyPr/>
                    <a:lstStyle/>
                    <a:p>
                      <a:pPr algn="ctr"/>
                      <a:endParaRPr lang="zh-CN" altLang="en-US" sz="1400"/>
                    </a:p>
                  </a:txBody>
                  <a:tcPr anchor="ctr"/>
                </a:tc>
                <a:tc>
                  <a:txBody>
                    <a:bodyPr/>
                    <a:lstStyle/>
                    <a:p>
                      <a:pPr algn="ctr"/>
                      <a:r>
                        <a:rPr lang="en-US" altLang="zh-CN" sz="1200" b="1">
                          <a:solidFill>
                            <a:srgbClr val="C00000"/>
                          </a:solidFill>
                        </a:rPr>
                        <a:t>none of the above</a:t>
                      </a:r>
                      <a:endParaRPr lang="zh-CN" altLang="en-US" sz="1200" b="1">
                        <a:solidFill>
                          <a:srgbClr val="C00000"/>
                        </a:solidFill>
                      </a:endParaRPr>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c>
                  <a:txBody>
                    <a:bodyPr/>
                    <a:lstStyle/>
                    <a:p>
                      <a:pPr algn="ctr"/>
                      <a:r>
                        <a:rPr lang="en-US" altLang="zh-CN" sz="1200" b="1">
                          <a:solidFill>
                            <a:srgbClr val="C00000"/>
                          </a:solidFill>
                        </a:rPr>
                        <a:t>0.992</a:t>
                      </a:r>
                      <a:endParaRPr lang="zh-CN" altLang="en-US" sz="1200" b="1">
                        <a:solidFill>
                          <a:srgbClr val="C00000"/>
                        </a:solidFill>
                      </a:endParaRPr>
                    </a:p>
                  </a:txBody>
                  <a:tcPr anchor="ctr">
                    <a:lnB w="12700" cap="flat" cmpd="sng" algn="ctr">
                      <a:solidFill>
                        <a:schemeClr val="tx1"/>
                      </a:solidFill>
                      <a:prstDash val="solid"/>
                      <a:round/>
                      <a:headEnd type="none" w="med" len="med"/>
                      <a:tailEnd type="none" w="med" len="med"/>
                    </a:lnB>
                    <a:noFill/>
                  </a:tcPr>
                </a:tc>
                <a:tc>
                  <a:txBody>
                    <a:bodyPr/>
                    <a:lstStyle/>
                    <a:p>
                      <a:pPr algn="ctr"/>
                      <a:r>
                        <a:rPr lang="en-US" altLang="zh-CN" sz="1200" b="1">
                          <a:solidFill>
                            <a:srgbClr val="C00000"/>
                          </a:solidFill>
                        </a:rPr>
                        <a:t>98.50</a:t>
                      </a:r>
                      <a:endParaRPr lang="zh-CN" altLang="en-US" sz="1200" b="1">
                        <a:solidFill>
                          <a:srgbClr val="C00000"/>
                        </a:solidFill>
                      </a:endParaRPr>
                    </a:p>
                  </a:txBody>
                  <a:tcPr anchor="ct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83295994"/>
                  </a:ext>
                </a:extLst>
              </a:tr>
              <a:tr h="211396">
                <a:tc rowSpan="8">
                  <a:txBody>
                    <a:bodyPr/>
                    <a:lstStyle/>
                    <a:p>
                      <a:pPr algn="ctr"/>
                      <a:r>
                        <a:rPr lang="en-US" altLang="zh-CN" sz="1600"/>
                        <a:t>atomic</a:t>
                      </a:r>
                      <a:endParaRPr lang="zh-CN" altLang="en-US" sz="1600"/>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200"/>
                        <a:t>bending</a:t>
                      </a:r>
                      <a:endParaRPr lang="zh-CN" altLang="en-US" sz="1200"/>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c>
                  <a:txBody>
                    <a:bodyPr/>
                    <a:lstStyle/>
                    <a:p>
                      <a:pPr algn="ctr"/>
                      <a:r>
                        <a:rPr lang="en-US" altLang="zh-CN" sz="1200"/>
                        <a:t>0.362</a:t>
                      </a: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r>
                        <a:rPr lang="en-US" altLang="zh-CN" sz="1200"/>
                        <a:t>2.17</a:t>
                      </a:r>
                      <a:endParaRPr lang="zh-CN" altLang="en-US" sz="1200"/>
                    </a:p>
                  </a:txBody>
                  <a:tcPr anchor="ct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700888681"/>
                  </a:ext>
                </a:extLst>
              </a:tr>
              <a:tr h="211396">
                <a:tc vMerge="1">
                  <a:txBody>
                    <a:bodyPr/>
                    <a:lstStyle/>
                    <a:p>
                      <a:pPr algn="ctr"/>
                      <a:endParaRPr lang="zh-CN" altLang="en-US" sz="1200"/>
                    </a:p>
                  </a:txBody>
                  <a:tcPr anchor="ctr"/>
                </a:tc>
                <a:tc>
                  <a:txBody>
                    <a:bodyPr/>
                    <a:lstStyle/>
                    <a:p>
                      <a:pPr algn="ctr"/>
                      <a:r>
                        <a:rPr lang="en-US" altLang="zh-CN" sz="1200"/>
                        <a:t>jumping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a:t>
                      </a:r>
                      <a:endParaRPr lang="zh-CN" altLang="en-US" sz="1200"/>
                    </a:p>
                  </a:txBody>
                  <a:tcPr anchor="ctr">
                    <a:noFill/>
                  </a:tcPr>
                </a:tc>
                <a:tc>
                  <a:txBody>
                    <a:bodyPr/>
                    <a:lstStyle/>
                    <a:p>
                      <a:pPr algn="ctr"/>
                      <a:r>
                        <a:rPr lang="en-US" altLang="zh-CN" sz="1200"/>
                        <a:t>0</a:t>
                      </a:r>
                      <a:endParaRPr lang="zh-CN" altLang="en-US" sz="1200"/>
                    </a:p>
                  </a:txBody>
                  <a:tcPr anchor="ctr">
                    <a:noFill/>
                  </a:tcPr>
                </a:tc>
                <a:extLst>
                  <a:ext uri="{0D108BD9-81ED-4DB2-BD59-A6C34878D82A}">
                    <a16:rowId xmlns:a16="http://schemas.microsoft.com/office/drawing/2014/main" val="1825113865"/>
                  </a:ext>
                </a:extLst>
              </a:tr>
              <a:tr h="211396">
                <a:tc vMerge="1">
                  <a:txBody>
                    <a:bodyPr/>
                    <a:lstStyle/>
                    <a:p>
                      <a:pPr algn="ctr"/>
                      <a:endParaRPr lang="zh-CN" altLang="en-US" sz="1200"/>
                    </a:p>
                  </a:txBody>
                  <a:tcPr anchor="ctr"/>
                </a:tc>
                <a:tc>
                  <a:txBody>
                    <a:bodyPr/>
                    <a:lstStyle/>
                    <a:p>
                      <a:pPr algn="ctr"/>
                      <a:r>
                        <a:rPr lang="en-US" altLang="zh-CN" sz="1200"/>
                        <a:t>laying down</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a:t>
                      </a:r>
                      <a:endParaRPr lang="zh-CN" altLang="en-US" sz="1200"/>
                    </a:p>
                  </a:txBody>
                  <a:tcPr anchor="ctr">
                    <a:noFill/>
                  </a:tcPr>
                </a:tc>
                <a:tc>
                  <a:txBody>
                    <a:bodyPr/>
                    <a:lstStyle/>
                    <a:p>
                      <a:pPr algn="ctr"/>
                      <a:r>
                        <a:rPr lang="en-US" altLang="zh-CN" sz="1200"/>
                        <a:t>0</a:t>
                      </a:r>
                      <a:endParaRPr lang="zh-CN" altLang="en-US" sz="1200"/>
                    </a:p>
                  </a:txBody>
                  <a:tcPr anchor="ctr">
                    <a:noFill/>
                  </a:tcPr>
                </a:tc>
                <a:extLst>
                  <a:ext uri="{0D108BD9-81ED-4DB2-BD59-A6C34878D82A}">
                    <a16:rowId xmlns:a16="http://schemas.microsoft.com/office/drawing/2014/main" val="2565188356"/>
                  </a:ext>
                </a:extLst>
              </a:tr>
              <a:tr h="211396">
                <a:tc vMerge="1">
                  <a:txBody>
                    <a:bodyPr/>
                    <a:lstStyle/>
                    <a:p>
                      <a:pPr algn="ctr"/>
                      <a:endParaRPr lang="zh-CN" altLang="en-US" sz="1200"/>
                    </a:p>
                  </a:txBody>
                  <a:tcPr anchor="ctr"/>
                </a:tc>
                <a:tc>
                  <a:txBody>
                    <a:bodyPr/>
                    <a:lstStyle/>
                    <a:p>
                      <a:pPr algn="ctr"/>
                      <a:r>
                        <a:rPr lang="en-US" altLang="zh-CN" sz="1200"/>
                        <a:t>running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a:t>
                      </a:r>
                      <a:endParaRPr lang="zh-CN" altLang="en-US" sz="1200"/>
                    </a:p>
                  </a:txBody>
                  <a:tcPr anchor="ctr">
                    <a:noFill/>
                  </a:tcPr>
                </a:tc>
                <a:tc>
                  <a:txBody>
                    <a:bodyPr/>
                    <a:lstStyle/>
                    <a:p>
                      <a:pPr algn="ctr"/>
                      <a:r>
                        <a:rPr lang="en-US" altLang="zh-CN" sz="1200"/>
                        <a:t>0.92</a:t>
                      </a:r>
                      <a:endParaRPr lang="zh-CN" altLang="en-US" sz="1200"/>
                    </a:p>
                  </a:txBody>
                  <a:tcPr anchor="ctr">
                    <a:noFill/>
                  </a:tcPr>
                </a:tc>
                <a:extLst>
                  <a:ext uri="{0D108BD9-81ED-4DB2-BD59-A6C34878D82A}">
                    <a16:rowId xmlns:a16="http://schemas.microsoft.com/office/drawing/2014/main" val="3257029106"/>
                  </a:ext>
                </a:extLst>
              </a:tr>
              <a:tr h="211396">
                <a:tc vMerge="1">
                  <a:txBody>
                    <a:bodyPr/>
                    <a:lstStyle/>
                    <a:p>
                      <a:pPr algn="ctr"/>
                      <a:endParaRPr lang="zh-CN" altLang="en-US" sz="1200"/>
                    </a:p>
                  </a:txBody>
                  <a:tcPr anchor="ctr"/>
                </a:tc>
                <a:tc>
                  <a:txBody>
                    <a:bodyPr/>
                    <a:lstStyle/>
                    <a:p>
                      <a:pPr algn="ctr"/>
                      <a:r>
                        <a:rPr lang="en-US" altLang="zh-CN" sz="1200"/>
                        <a:t>sitting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0.527</a:t>
                      </a:r>
                      <a:endParaRPr lang="zh-CN" altLang="en-US" sz="1200"/>
                    </a:p>
                  </a:txBody>
                  <a:tcPr anchor="ctr">
                    <a:noFill/>
                  </a:tcPr>
                </a:tc>
                <a:tc>
                  <a:txBody>
                    <a:bodyPr/>
                    <a:lstStyle/>
                    <a:p>
                      <a:pPr algn="ctr"/>
                      <a:r>
                        <a:rPr lang="en-US" altLang="zh-CN" sz="1200"/>
                        <a:t>4.37</a:t>
                      </a:r>
                      <a:endParaRPr lang="zh-CN" altLang="en-US" sz="1200"/>
                    </a:p>
                  </a:txBody>
                  <a:tcPr anchor="ctr">
                    <a:noFill/>
                  </a:tcPr>
                </a:tc>
                <a:extLst>
                  <a:ext uri="{0D108BD9-81ED-4DB2-BD59-A6C34878D82A}">
                    <a16:rowId xmlns:a16="http://schemas.microsoft.com/office/drawing/2014/main" val="3073403220"/>
                  </a:ext>
                </a:extLst>
              </a:tr>
              <a:tr h="211396">
                <a:tc vMerge="1">
                  <a:txBody>
                    <a:bodyPr/>
                    <a:lstStyle/>
                    <a:p>
                      <a:pPr algn="ctr"/>
                      <a:endParaRPr lang="zh-CN" altLang="en-US" sz="1200"/>
                    </a:p>
                  </a:txBody>
                  <a:tcPr anchor="ctr"/>
                </a:tc>
                <a:tc>
                  <a:txBody>
                    <a:bodyPr/>
                    <a:lstStyle/>
                    <a:p>
                      <a:pPr algn="ctr"/>
                      <a:r>
                        <a:rPr lang="en-US" altLang="zh-CN" sz="1200"/>
                        <a:t>squatting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a:t>
                      </a:r>
                      <a:endParaRPr lang="zh-CN" altLang="en-US" sz="1200"/>
                    </a:p>
                  </a:txBody>
                  <a:tcPr anchor="ctr">
                    <a:noFill/>
                  </a:tcPr>
                </a:tc>
                <a:tc>
                  <a:txBody>
                    <a:bodyPr/>
                    <a:lstStyle/>
                    <a:p>
                      <a:pPr algn="ctr"/>
                      <a:r>
                        <a:rPr lang="en-US" altLang="zh-CN" sz="1200"/>
                        <a:t>0.03</a:t>
                      </a:r>
                      <a:endParaRPr lang="zh-CN" altLang="en-US" sz="1200"/>
                    </a:p>
                  </a:txBody>
                  <a:tcPr anchor="ctr">
                    <a:noFill/>
                  </a:tcPr>
                </a:tc>
                <a:extLst>
                  <a:ext uri="{0D108BD9-81ED-4DB2-BD59-A6C34878D82A}">
                    <a16:rowId xmlns:a16="http://schemas.microsoft.com/office/drawing/2014/main" val="3550118575"/>
                  </a:ext>
                </a:extLst>
              </a:tr>
              <a:tr h="211396">
                <a:tc vMerge="1">
                  <a:txBody>
                    <a:bodyPr/>
                    <a:lstStyle/>
                    <a:p>
                      <a:pPr algn="ctr"/>
                      <a:endParaRPr lang="zh-CN" altLang="en-US" sz="1200"/>
                    </a:p>
                  </a:txBody>
                  <a:tcPr anchor="ctr"/>
                </a:tc>
                <a:tc>
                  <a:txBody>
                    <a:bodyPr/>
                    <a:lstStyle/>
                    <a:p>
                      <a:pPr algn="ctr"/>
                      <a:r>
                        <a:rPr lang="en-US" altLang="zh-CN" sz="1200"/>
                        <a:t>standing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0.129</a:t>
                      </a:r>
                      <a:endParaRPr lang="zh-CN" altLang="en-US" sz="1200"/>
                    </a:p>
                  </a:txBody>
                  <a:tcPr anchor="ctr">
                    <a:noFill/>
                  </a:tcPr>
                </a:tc>
                <a:tc>
                  <a:txBody>
                    <a:bodyPr/>
                    <a:lstStyle/>
                    <a:p>
                      <a:pPr algn="ctr"/>
                      <a:r>
                        <a:rPr lang="en-US" altLang="zh-CN" sz="1200"/>
                        <a:t>15.73</a:t>
                      </a:r>
                      <a:endParaRPr lang="zh-CN" altLang="en-US" sz="1200"/>
                    </a:p>
                  </a:txBody>
                  <a:tcPr anchor="ctr">
                    <a:noFill/>
                  </a:tcPr>
                </a:tc>
                <a:extLst>
                  <a:ext uri="{0D108BD9-81ED-4DB2-BD59-A6C34878D82A}">
                    <a16:rowId xmlns:a16="http://schemas.microsoft.com/office/drawing/2014/main" val="2508080622"/>
                  </a:ext>
                </a:extLst>
              </a:tr>
              <a:tr h="211396">
                <a:tc vMerge="1">
                  <a:txBody>
                    <a:bodyPr/>
                    <a:lstStyle/>
                    <a:p>
                      <a:pPr algn="ctr"/>
                      <a:endParaRPr lang="zh-CN" altLang="en-US" sz="1200"/>
                    </a:p>
                  </a:txBody>
                  <a:tcPr anchor="ctr"/>
                </a:tc>
                <a:tc>
                  <a:txBody>
                    <a:bodyPr/>
                    <a:lstStyle/>
                    <a:p>
                      <a:pPr algn="ctr"/>
                      <a:r>
                        <a:rPr lang="en-US" altLang="zh-CN" sz="1200" b="1">
                          <a:solidFill>
                            <a:srgbClr val="C00000"/>
                          </a:solidFill>
                        </a:rPr>
                        <a:t>walking</a:t>
                      </a:r>
                      <a:endParaRPr lang="zh-CN" altLang="en-US" sz="1200" b="1">
                        <a:solidFill>
                          <a:srgbClr val="C00000"/>
                        </a:solidFill>
                      </a:endParaRPr>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c>
                  <a:txBody>
                    <a:bodyPr/>
                    <a:lstStyle/>
                    <a:p>
                      <a:pPr algn="ctr"/>
                      <a:r>
                        <a:rPr lang="en-US" altLang="zh-CN" sz="1200" b="1">
                          <a:solidFill>
                            <a:srgbClr val="C00000"/>
                          </a:solidFill>
                        </a:rPr>
                        <a:t>0.978</a:t>
                      </a:r>
                      <a:endParaRPr lang="zh-CN" altLang="en-US" sz="1200" b="1">
                        <a:solidFill>
                          <a:srgbClr val="C00000"/>
                        </a:solidFill>
                      </a:endParaRPr>
                    </a:p>
                  </a:txBody>
                  <a:tcPr anchor="ctr">
                    <a:lnB w="12700" cap="flat" cmpd="sng" algn="ctr">
                      <a:solidFill>
                        <a:schemeClr val="tx1"/>
                      </a:solidFill>
                      <a:prstDash val="solid"/>
                      <a:round/>
                      <a:headEnd type="none" w="med" len="med"/>
                      <a:tailEnd type="none" w="med" len="med"/>
                    </a:lnB>
                    <a:noFill/>
                  </a:tcPr>
                </a:tc>
                <a:tc>
                  <a:txBody>
                    <a:bodyPr/>
                    <a:lstStyle/>
                    <a:p>
                      <a:pPr algn="ctr"/>
                      <a:r>
                        <a:rPr lang="en-US" altLang="zh-CN" sz="1200" b="1">
                          <a:solidFill>
                            <a:srgbClr val="C00000"/>
                          </a:solidFill>
                        </a:rPr>
                        <a:t>76.60</a:t>
                      </a:r>
                      <a:endParaRPr lang="zh-CN" altLang="en-US" sz="1200" b="1">
                        <a:solidFill>
                          <a:srgbClr val="C00000"/>
                        </a:solidFill>
                      </a:endParaRPr>
                    </a:p>
                  </a:txBody>
                  <a:tcPr anchor="ct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92064223"/>
                  </a:ext>
                </a:extLst>
              </a:tr>
            </a:tbl>
          </a:graphicData>
        </a:graphic>
      </p:graphicFrame>
      <p:graphicFrame>
        <p:nvGraphicFramePr>
          <p:cNvPr id="9" name="Table 6">
            <a:extLst>
              <a:ext uri="{FF2B5EF4-FFF2-40B4-BE49-F238E27FC236}">
                <a16:creationId xmlns:a16="http://schemas.microsoft.com/office/drawing/2014/main" id="{8308FEE2-E43A-4A9E-8C07-CBA4DEFDC15A}"/>
              </a:ext>
            </a:extLst>
          </p:cNvPr>
          <p:cNvGraphicFramePr>
            <a:graphicFrameLocks noGrp="1"/>
          </p:cNvGraphicFramePr>
          <p:nvPr>
            <p:extLst>
              <p:ext uri="{D42A27DB-BD31-4B8C-83A1-F6EECF244321}">
                <p14:modId xmlns:p14="http://schemas.microsoft.com/office/powerpoint/2010/main" val="3302041527"/>
              </p:ext>
            </p:extLst>
          </p:nvPr>
        </p:nvGraphicFramePr>
        <p:xfrm>
          <a:off x="6202859" y="813930"/>
          <a:ext cx="5040000" cy="5334000"/>
        </p:xfrm>
        <a:graphic>
          <a:graphicData uri="http://schemas.openxmlformats.org/drawingml/2006/table">
            <a:tbl>
              <a:tblPr firstRow="1" bandRow="1">
                <a:tableStyleId>{C083E6E3-FA7D-4D7B-A595-EF9225AFEA82}</a:tableStyleId>
              </a:tblPr>
              <a:tblGrid>
                <a:gridCol w="1438972">
                  <a:extLst>
                    <a:ext uri="{9D8B030D-6E8A-4147-A177-3AD203B41FA5}">
                      <a16:colId xmlns:a16="http://schemas.microsoft.com/office/drawing/2014/main" val="3883175739"/>
                    </a:ext>
                  </a:extLst>
                </a:gridCol>
                <a:gridCol w="1973408">
                  <a:extLst>
                    <a:ext uri="{9D8B030D-6E8A-4147-A177-3AD203B41FA5}">
                      <a16:colId xmlns:a16="http://schemas.microsoft.com/office/drawing/2014/main" val="2662381710"/>
                    </a:ext>
                  </a:extLst>
                </a:gridCol>
                <a:gridCol w="813810">
                  <a:extLst>
                    <a:ext uri="{9D8B030D-6E8A-4147-A177-3AD203B41FA5}">
                      <a16:colId xmlns:a16="http://schemas.microsoft.com/office/drawing/2014/main" val="118902926"/>
                    </a:ext>
                  </a:extLst>
                </a:gridCol>
                <a:gridCol w="813810">
                  <a:extLst>
                    <a:ext uri="{9D8B030D-6E8A-4147-A177-3AD203B41FA5}">
                      <a16:colId xmlns:a16="http://schemas.microsoft.com/office/drawing/2014/main" val="2625243220"/>
                    </a:ext>
                  </a:extLst>
                </a:gridCol>
              </a:tblGrid>
              <a:tr h="258373">
                <a:tc>
                  <a:txBody>
                    <a:bodyPr/>
                    <a:lstStyle/>
                    <a:p>
                      <a:pPr algn="ctr"/>
                      <a:r>
                        <a:rPr lang="en-US" altLang="zh-CN" sz="1600"/>
                        <a:t>category</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a:t>action type</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a:t>Rec.</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600"/>
                        <a:t>data%</a:t>
                      </a:r>
                      <a:endParaRPr lang="zh-CN" altLang="en-US" sz="16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3323231"/>
                  </a:ext>
                </a:extLst>
              </a:tr>
              <a:tr h="234885">
                <a:tc>
                  <a:txBody>
                    <a:bodyPr/>
                    <a:lstStyle/>
                    <a:p>
                      <a:pPr algn="ctr"/>
                      <a:r>
                        <a:rPr lang="en-US" altLang="zh-CN" sz="1600"/>
                        <a:t>atomic</a:t>
                      </a:r>
                      <a:endParaRPr lang="zh-CN" altLang="en-US" sz="1600"/>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200"/>
                        <a:t>none of the above</a:t>
                      </a:r>
                      <a:endParaRPr lang="zh-CN" altLang="en-US" sz="1200"/>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200"/>
                        <a:t>0</a:t>
                      </a:r>
                      <a:endParaRPr lang="zh-CN" altLang="en-US" sz="12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200"/>
                        <a:t>0.17</a:t>
                      </a:r>
                      <a:endParaRPr lang="zh-CN" altLang="en-US" sz="1200"/>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4359901"/>
                  </a:ext>
                </a:extLst>
              </a:tr>
              <a:tr h="211396">
                <a:tc rowSpan="13">
                  <a:txBody>
                    <a:bodyPr/>
                    <a:lstStyle/>
                    <a:p>
                      <a:pPr algn="ctr"/>
                      <a:r>
                        <a:rPr lang="en-US" altLang="zh-CN" sz="1600"/>
                        <a:t>simple </a:t>
                      </a:r>
                    </a:p>
                    <a:p>
                      <a:pPr algn="ctr"/>
                      <a:r>
                        <a:rPr lang="en-US" altLang="zh-CN" sz="1600"/>
                        <a:t>context</a:t>
                      </a:r>
                      <a:endParaRPr lang="zh-CN" altLang="en-US" sz="1600"/>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200"/>
                        <a:t>biking</a:t>
                      </a:r>
                      <a:endParaRPr lang="zh-CN" altLang="en-US" sz="1200"/>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c>
                  <a:txBody>
                    <a:bodyPr/>
                    <a:lstStyle/>
                    <a:p>
                      <a:pPr algn="ctr"/>
                      <a:r>
                        <a:rPr lang="en-US" altLang="zh-CN" sz="1200"/>
                        <a:t>0.493</a:t>
                      </a: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r>
                        <a:rPr lang="en-US" altLang="zh-CN" sz="1200"/>
                        <a:t>3.86</a:t>
                      </a:r>
                      <a:endParaRPr lang="zh-CN" altLang="en-US" sz="1200"/>
                    </a:p>
                  </a:txBody>
                  <a:tcPr anchor="ct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733092146"/>
                  </a:ext>
                </a:extLst>
              </a:tr>
              <a:tr h="211396">
                <a:tc vMerge="1">
                  <a:txBody>
                    <a:bodyPr/>
                    <a:lstStyle/>
                    <a:p>
                      <a:pPr algn="ctr"/>
                      <a:endParaRPr lang="zh-CN" altLang="en-US" sz="1200"/>
                    </a:p>
                  </a:txBody>
                  <a:tcPr anchor="ctr"/>
                </a:tc>
                <a:tc>
                  <a:txBody>
                    <a:bodyPr/>
                    <a:lstStyle/>
                    <a:p>
                      <a:pPr algn="ctr"/>
                      <a:r>
                        <a:rPr lang="en-US" altLang="zh-CN" sz="1200"/>
                        <a:t>cleaning an object</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a:t>
                      </a:r>
                      <a:endParaRPr lang="zh-CN" altLang="en-US" sz="1200"/>
                    </a:p>
                  </a:txBody>
                  <a:tcPr anchor="ctr">
                    <a:noFill/>
                  </a:tcPr>
                </a:tc>
                <a:tc>
                  <a:txBody>
                    <a:bodyPr/>
                    <a:lstStyle/>
                    <a:p>
                      <a:pPr algn="ctr"/>
                      <a:r>
                        <a:rPr lang="en-US" altLang="zh-CN" sz="1200"/>
                        <a:t>0.45</a:t>
                      </a:r>
                      <a:endParaRPr lang="zh-CN" altLang="en-US" sz="1200"/>
                    </a:p>
                  </a:txBody>
                  <a:tcPr anchor="ctr">
                    <a:noFill/>
                  </a:tcPr>
                </a:tc>
                <a:extLst>
                  <a:ext uri="{0D108BD9-81ED-4DB2-BD59-A6C34878D82A}">
                    <a16:rowId xmlns:a16="http://schemas.microsoft.com/office/drawing/2014/main" val="4000054260"/>
                  </a:ext>
                </a:extLst>
              </a:tr>
              <a:tr h="211396">
                <a:tc vMerge="1">
                  <a:txBody>
                    <a:bodyPr/>
                    <a:lstStyle/>
                    <a:p>
                      <a:pPr algn="ctr"/>
                      <a:endParaRPr lang="zh-CN" altLang="en-US" sz="1200"/>
                    </a:p>
                  </a:txBody>
                  <a:tcPr anchor="ctr"/>
                </a:tc>
                <a:tc>
                  <a:txBody>
                    <a:bodyPr/>
                    <a:lstStyle/>
                    <a:p>
                      <a:pPr algn="ctr"/>
                      <a:r>
                        <a:rPr lang="en-US" altLang="zh-CN" sz="1200"/>
                        <a:t>closing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a:t>
                      </a:r>
                      <a:endParaRPr lang="zh-CN" altLang="en-US" sz="1200"/>
                    </a:p>
                  </a:txBody>
                  <a:tcPr anchor="ctr">
                    <a:noFill/>
                  </a:tcPr>
                </a:tc>
                <a:tc>
                  <a:txBody>
                    <a:bodyPr/>
                    <a:lstStyle/>
                    <a:p>
                      <a:pPr algn="ctr"/>
                      <a:r>
                        <a:rPr lang="en-US" altLang="zh-CN" sz="1200"/>
                        <a:t>0.15</a:t>
                      </a:r>
                      <a:endParaRPr lang="zh-CN" altLang="en-US" sz="1200"/>
                    </a:p>
                  </a:txBody>
                  <a:tcPr anchor="ctr">
                    <a:noFill/>
                  </a:tcPr>
                </a:tc>
                <a:extLst>
                  <a:ext uri="{0D108BD9-81ED-4DB2-BD59-A6C34878D82A}">
                    <a16:rowId xmlns:a16="http://schemas.microsoft.com/office/drawing/2014/main" val="3797617793"/>
                  </a:ext>
                </a:extLst>
              </a:tr>
              <a:tr h="211396">
                <a:tc vMerge="1">
                  <a:txBody>
                    <a:bodyPr/>
                    <a:lstStyle/>
                    <a:p>
                      <a:pPr algn="ctr"/>
                      <a:endParaRPr lang="zh-CN" altLang="en-US" sz="1200"/>
                    </a:p>
                  </a:txBody>
                  <a:tcPr anchor="ctr"/>
                </a:tc>
                <a:tc>
                  <a:txBody>
                    <a:bodyPr/>
                    <a:lstStyle/>
                    <a:p>
                      <a:pPr algn="ctr"/>
                      <a:r>
                        <a:rPr lang="en-US" altLang="zh-CN" sz="1200"/>
                        <a:t>crossing legally</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0.239</a:t>
                      </a:r>
                      <a:endParaRPr lang="zh-CN" altLang="en-US" sz="1200"/>
                    </a:p>
                  </a:txBody>
                  <a:tcPr anchor="ctr">
                    <a:noFill/>
                  </a:tcPr>
                </a:tc>
                <a:tc>
                  <a:txBody>
                    <a:bodyPr/>
                    <a:lstStyle/>
                    <a:p>
                      <a:pPr algn="ctr"/>
                      <a:r>
                        <a:rPr lang="en-US" altLang="zh-CN" sz="1200"/>
                        <a:t>7.64</a:t>
                      </a:r>
                      <a:endParaRPr lang="zh-CN" altLang="en-US" sz="1200"/>
                    </a:p>
                  </a:txBody>
                  <a:tcPr anchor="ctr">
                    <a:noFill/>
                  </a:tcPr>
                </a:tc>
                <a:extLst>
                  <a:ext uri="{0D108BD9-81ED-4DB2-BD59-A6C34878D82A}">
                    <a16:rowId xmlns:a16="http://schemas.microsoft.com/office/drawing/2014/main" val="1827620273"/>
                  </a:ext>
                </a:extLst>
              </a:tr>
              <a:tr h="211396">
                <a:tc vMerge="1">
                  <a:txBody>
                    <a:bodyPr/>
                    <a:lstStyle/>
                    <a:p>
                      <a:pPr algn="ctr"/>
                      <a:endParaRPr lang="zh-CN" altLang="en-US" sz="1200"/>
                    </a:p>
                  </a:txBody>
                  <a:tcPr anchor="ctr"/>
                </a:tc>
                <a:tc>
                  <a:txBody>
                    <a:bodyPr/>
                    <a:lstStyle/>
                    <a:p>
                      <a:pPr algn="ctr"/>
                      <a:r>
                        <a:rPr lang="en-US" altLang="zh-CN" sz="1200"/>
                        <a:t>entering a building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a:t>
                      </a:r>
                      <a:endParaRPr lang="zh-CN" altLang="en-US" sz="1200"/>
                    </a:p>
                  </a:txBody>
                  <a:tcPr anchor="ctr">
                    <a:noFill/>
                  </a:tcPr>
                </a:tc>
                <a:tc>
                  <a:txBody>
                    <a:bodyPr/>
                    <a:lstStyle/>
                    <a:p>
                      <a:pPr algn="ctr"/>
                      <a:r>
                        <a:rPr lang="en-US" altLang="zh-CN" sz="1200"/>
                        <a:t>0.67</a:t>
                      </a:r>
                      <a:endParaRPr lang="zh-CN" altLang="en-US" sz="1200"/>
                    </a:p>
                  </a:txBody>
                  <a:tcPr anchor="ctr">
                    <a:noFill/>
                  </a:tcPr>
                </a:tc>
                <a:extLst>
                  <a:ext uri="{0D108BD9-81ED-4DB2-BD59-A6C34878D82A}">
                    <a16:rowId xmlns:a16="http://schemas.microsoft.com/office/drawing/2014/main" val="3316859097"/>
                  </a:ext>
                </a:extLst>
              </a:tr>
              <a:tr h="211396">
                <a:tc vMerge="1">
                  <a:txBody>
                    <a:bodyPr/>
                    <a:lstStyle/>
                    <a:p>
                      <a:pPr algn="ctr"/>
                      <a:endParaRPr lang="zh-CN" altLang="en-US" sz="1200"/>
                    </a:p>
                  </a:txBody>
                  <a:tcPr anchor="ctr"/>
                </a:tc>
                <a:tc>
                  <a:txBody>
                    <a:bodyPr/>
                    <a:lstStyle/>
                    <a:p>
                      <a:pPr algn="ctr"/>
                      <a:r>
                        <a:rPr lang="en-US" altLang="zh-CN" sz="1200"/>
                        <a:t>exiting a building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0.016</a:t>
                      </a:r>
                      <a:endParaRPr lang="zh-CN" altLang="en-US" sz="1200"/>
                    </a:p>
                  </a:txBody>
                  <a:tcPr anchor="ctr">
                    <a:noFill/>
                  </a:tcPr>
                </a:tc>
                <a:tc>
                  <a:txBody>
                    <a:bodyPr/>
                    <a:lstStyle/>
                    <a:p>
                      <a:pPr algn="ctr"/>
                      <a:r>
                        <a:rPr lang="en-US" altLang="zh-CN" sz="1200"/>
                        <a:t>0.75</a:t>
                      </a:r>
                      <a:endParaRPr lang="zh-CN" altLang="en-US" sz="1200"/>
                    </a:p>
                  </a:txBody>
                  <a:tcPr anchor="ctr">
                    <a:noFill/>
                  </a:tcPr>
                </a:tc>
                <a:extLst>
                  <a:ext uri="{0D108BD9-81ED-4DB2-BD59-A6C34878D82A}">
                    <a16:rowId xmlns:a16="http://schemas.microsoft.com/office/drawing/2014/main" val="1890634504"/>
                  </a:ext>
                </a:extLst>
              </a:tr>
              <a:tr h="211396">
                <a:tc vMerge="1">
                  <a:txBody>
                    <a:bodyPr/>
                    <a:lstStyle/>
                    <a:p>
                      <a:pPr algn="ctr"/>
                      <a:endParaRPr lang="zh-CN" altLang="en-US" sz="1200"/>
                    </a:p>
                  </a:txBody>
                  <a:tcPr anchor="ctr"/>
                </a:tc>
                <a:tc>
                  <a:txBody>
                    <a:bodyPr/>
                    <a:lstStyle/>
                    <a:p>
                      <a:pPr algn="ctr"/>
                      <a:r>
                        <a:rPr lang="en-US" altLang="zh-CN" sz="1200"/>
                        <a:t>crossing illegally</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0.038</a:t>
                      </a:r>
                      <a:endParaRPr lang="zh-CN" altLang="en-US" sz="1200"/>
                    </a:p>
                  </a:txBody>
                  <a:tcPr anchor="ctr">
                    <a:noFill/>
                  </a:tcPr>
                </a:tc>
                <a:tc>
                  <a:txBody>
                    <a:bodyPr/>
                    <a:lstStyle/>
                    <a:p>
                      <a:pPr algn="ctr"/>
                      <a:r>
                        <a:rPr lang="en-US" altLang="zh-CN" sz="1200"/>
                        <a:t>7.22</a:t>
                      </a:r>
                      <a:endParaRPr lang="zh-CN" altLang="en-US" sz="1200"/>
                    </a:p>
                  </a:txBody>
                  <a:tcPr anchor="ctr">
                    <a:noFill/>
                  </a:tcPr>
                </a:tc>
                <a:extLst>
                  <a:ext uri="{0D108BD9-81ED-4DB2-BD59-A6C34878D82A}">
                    <a16:rowId xmlns:a16="http://schemas.microsoft.com/office/drawing/2014/main" val="3303595665"/>
                  </a:ext>
                </a:extLst>
              </a:tr>
              <a:tr h="211396">
                <a:tc vMerge="1">
                  <a:txBody>
                    <a:bodyPr/>
                    <a:lstStyle/>
                    <a:p>
                      <a:pPr algn="ctr"/>
                      <a:endParaRPr lang="zh-CN" altLang="en-US" sz="1200"/>
                    </a:p>
                  </a:txBody>
                  <a:tcPr anchor="ctr"/>
                </a:tc>
                <a:tc>
                  <a:txBody>
                    <a:bodyPr/>
                    <a:lstStyle/>
                    <a:p>
                      <a:pPr algn="ctr"/>
                      <a:r>
                        <a:rPr lang="en-US" altLang="zh-CN" sz="1200"/>
                        <a:t>motorcycling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0.3</a:t>
                      </a:r>
                      <a:endParaRPr lang="zh-CN" altLang="en-US" sz="1200"/>
                    </a:p>
                  </a:txBody>
                  <a:tcPr anchor="ctr">
                    <a:noFill/>
                  </a:tcPr>
                </a:tc>
                <a:tc>
                  <a:txBody>
                    <a:bodyPr/>
                    <a:lstStyle/>
                    <a:p>
                      <a:pPr algn="ctr"/>
                      <a:r>
                        <a:rPr lang="en-US" altLang="zh-CN" sz="1200"/>
                        <a:t>0.09</a:t>
                      </a:r>
                      <a:endParaRPr lang="zh-CN" altLang="en-US" sz="1200"/>
                    </a:p>
                  </a:txBody>
                  <a:tcPr anchor="ctr">
                    <a:noFill/>
                  </a:tcPr>
                </a:tc>
                <a:extLst>
                  <a:ext uri="{0D108BD9-81ED-4DB2-BD59-A6C34878D82A}">
                    <a16:rowId xmlns:a16="http://schemas.microsoft.com/office/drawing/2014/main" val="2852867403"/>
                  </a:ext>
                </a:extLst>
              </a:tr>
              <a:tr h="211396">
                <a:tc vMerge="1">
                  <a:txBody>
                    <a:bodyPr/>
                    <a:lstStyle/>
                    <a:p>
                      <a:pPr algn="ctr"/>
                      <a:endParaRPr lang="zh-CN" altLang="en-US" sz="1200"/>
                    </a:p>
                  </a:txBody>
                  <a:tcPr anchor="ctr"/>
                </a:tc>
                <a:tc>
                  <a:txBody>
                    <a:bodyPr/>
                    <a:lstStyle/>
                    <a:p>
                      <a:pPr algn="ctr"/>
                      <a:r>
                        <a:rPr lang="en-US" altLang="zh-CN" sz="1200"/>
                        <a:t>opening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a:t>
                      </a:r>
                      <a:endParaRPr lang="zh-CN" altLang="en-US" sz="1200"/>
                    </a:p>
                  </a:txBody>
                  <a:tcPr anchor="ctr">
                    <a:noFill/>
                  </a:tcPr>
                </a:tc>
                <a:tc>
                  <a:txBody>
                    <a:bodyPr/>
                    <a:lstStyle/>
                    <a:p>
                      <a:pPr algn="ctr"/>
                      <a:r>
                        <a:rPr lang="en-US" altLang="zh-CN" sz="1200"/>
                        <a:t>0.22</a:t>
                      </a:r>
                      <a:endParaRPr lang="zh-CN" altLang="en-US" sz="1200"/>
                    </a:p>
                  </a:txBody>
                  <a:tcPr anchor="ctr">
                    <a:noFill/>
                  </a:tcPr>
                </a:tc>
                <a:extLst>
                  <a:ext uri="{0D108BD9-81ED-4DB2-BD59-A6C34878D82A}">
                    <a16:rowId xmlns:a16="http://schemas.microsoft.com/office/drawing/2014/main" val="2618137619"/>
                  </a:ext>
                </a:extLst>
              </a:tr>
              <a:tr h="211396">
                <a:tc vMerge="1">
                  <a:txBody>
                    <a:bodyPr/>
                    <a:lstStyle/>
                    <a:p>
                      <a:pPr algn="ctr"/>
                      <a:endParaRPr lang="zh-CN" altLang="en-US" sz="1200"/>
                    </a:p>
                  </a:txBody>
                  <a:tcPr anchor="ctr"/>
                </a:tc>
                <a:tc>
                  <a:txBody>
                    <a:bodyPr/>
                    <a:lstStyle/>
                    <a:p>
                      <a:pPr algn="ctr"/>
                      <a:r>
                        <a:rPr lang="en-US" altLang="zh-CN" sz="1200"/>
                        <a:t>waiting to cross</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0.022</a:t>
                      </a:r>
                      <a:endParaRPr lang="zh-CN" altLang="en-US" sz="1200"/>
                    </a:p>
                  </a:txBody>
                  <a:tcPr anchor="ctr">
                    <a:noFill/>
                  </a:tcPr>
                </a:tc>
                <a:tc>
                  <a:txBody>
                    <a:bodyPr/>
                    <a:lstStyle/>
                    <a:p>
                      <a:pPr algn="ctr"/>
                      <a:r>
                        <a:rPr lang="en-US" altLang="zh-CN" sz="1200"/>
                        <a:t>1.27</a:t>
                      </a:r>
                      <a:endParaRPr lang="zh-CN" altLang="en-US" sz="1200"/>
                    </a:p>
                  </a:txBody>
                  <a:tcPr anchor="ctr">
                    <a:noFill/>
                  </a:tcPr>
                </a:tc>
                <a:extLst>
                  <a:ext uri="{0D108BD9-81ED-4DB2-BD59-A6C34878D82A}">
                    <a16:rowId xmlns:a16="http://schemas.microsoft.com/office/drawing/2014/main" val="3883295994"/>
                  </a:ext>
                </a:extLst>
              </a:tr>
              <a:tr h="211396">
                <a:tc vMerge="1">
                  <a:txBody>
                    <a:bodyPr/>
                    <a:lstStyle/>
                    <a:p>
                      <a:pPr algn="ctr"/>
                      <a:endParaRPr lang="zh-CN" altLang="en-US" sz="1200"/>
                    </a:p>
                  </a:txBody>
                  <a:tcPr anchor="ctr"/>
                </a:tc>
                <a:tc>
                  <a:txBody>
                    <a:bodyPr/>
                    <a:lstStyle/>
                    <a:p>
                      <a:pPr algn="ctr"/>
                      <a:r>
                        <a:rPr lang="en-US" altLang="zh-CN" sz="1200"/>
                        <a:t>walking on the side</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0.604</a:t>
                      </a:r>
                      <a:endParaRPr lang="zh-CN" altLang="en-US" sz="1200"/>
                    </a:p>
                  </a:txBody>
                  <a:tcPr anchor="ctr">
                    <a:noFill/>
                  </a:tcPr>
                </a:tc>
                <a:tc>
                  <a:txBody>
                    <a:bodyPr/>
                    <a:lstStyle/>
                    <a:p>
                      <a:pPr algn="ctr"/>
                      <a:r>
                        <a:rPr lang="en-US" altLang="zh-CN" sz="1200"/>
                        <a:t>35.82</a:t>
                      </a:r>
                      <a:endParaRPr lang="zh-CN" altLang="en-US" sz="1200"/>
                    </a:p>
                  </a:txBody>
                  <a:tcPr anchor="ctr">
                    <a:noFill/>
                  </a:tcPr>
                </a:tc>
                <a:extLst>
                  <a:ext uri="{0D108BD9-81ED-4DB2-BD59-A6C34878D82A}">
                    <a16:rowId xmlns:a16="http://schemas.microsoft.com/office/drawing/2014/main" val="1700888681"/>
                  </a:ext>
                </a:extLst>
              </a:tr>
              <a:tr h="211396">
                <a:tc vMerge="1">
                  <a:txBody>
                    <a:bodyPr/>
                    <a:lstStyle/>
                    <a:p>
                      <a:pPr algn="ctr"/>
                      <a:endParaRPr lang="zh-CN" altLang="en-US" sz="1200"/>
                    </a:p>
                  </a:txBody>
                  <a:tcPr anchor="ctr"/>
                </a:tc>
                <a:tc>
                  <a:txBody>
                    <a:bodyPr/>
                    <a:lstStyle/>
                    <a:p>
                      <a:pPr algn="ctr"/>
                      <a:r>
                        <a:rPr lang="en-US" altLang="zh-CN" sz="1200"/>
                        <a:t>walking on the road</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0.703</a:t>
                      </a:r>
                      <a:endParaRPr lang="zh-CN" altLang="en-US" sz="1200"/>
                    </a:p>
                  </a:txBody>
                  <a:tcPr anchor="ctr">
                    <a:noFill/>
                  </a:tcPr>
                </a:tc>
                <a:tc>
                  <a:txBody>
                    <a:bodyPr/>
                    <a:lstStyle/>
                    <a:p>
                      <a:pPr algn="ctr"/>
                      <a:r>
                        <a:rPr lang="en-US" altLang="zh-CN" sz="1200"/>
                        <a:t>25.34</a:t>
                      </a:r>
                      <a:endParaRPr lang="zh-CN" altLang="en-US" sz="1200"/>
                    </a:p>
                  </a:txBody>
                  <a:tcPr anchor="ctr">
                    <a:noFill/>
                  </a:tcPr>
                </a:tc>
                <a:extLst>
                  <a:ext uri="{0D108BD9-81ED-4DB2-BD59-A6C34878D82A}">
                    <a16:rowId xmlns:a16="http://schemas.microsoft.com/office/drawing/2014/main" val="1825113865"/>
                  </a:ext>
                </a:extLst>
              </a:tr>
              <a:tr h="211396">
                <a:tc vMerge="1">
                  <a:txBody>
                    <a:bodyPr/>
                    <a:lstStyle/>
                    <a:p>
                      <a:pPr algn="ctr"/>
                      <a:endParaRPr lang="zh-CN" altLang="en-US" sz="1200"/>
                    </a:p>
                  </a:txBody>
                  <a:tcPr anchor="ctr"/>
                </a:tc>
                <a:tc>
                  <a:txBody>
                    <a:bodyPr/>
                    <a:lstStyle/>
                    <a:p>
                      <a:pPr algn="ctr"/>
                      <a:r>
                        <a:rPr lang="en-US" altLang="zh-CN" sz="1200"/>
                        <a:t>none of the above</a:t>
                      </a:r>
                      <a:endParaRPr lang="zh-CN" altLang="en-US" sz="1200"/>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c>
                  <a:txBody>
                    <a:bodyPr/>
                    <a:lstStyle/>
                    <a:p>
                      <a:pPr algn="ctr"/>
                      <a:r>
                        <a:rPr lang="en-US" altLang="zh-CN" sz="1200"/>
                        <a:t>0.269</a:t>
                      </a:r>
                      <a:endParaRPr lang="zh-CN" altLang="en-US" sz="1200"/>
                    </a:p>
                  </a:txBody>
                  <a:tcPr anchor="ctr">
                    <a:lnB w="12700" cap="flat" cmpd="sng" algn="ctr">
                      <a:solidFill>
                        <a:schemeClr val="tx1"/>
                      </a:solidFill>
                      <a:prstDash val="solid"/>
                      <a:round/>
                      <a:headEnd type="none" w="med" len="med"/>
                      <a:tailEnd type="none" w="med" len="med"/>
                    </a:lnB>
                    <a:noFill/>
                  </a:tcPr>
                </a:tc>
                <a:tc>
                  <a:txBody>
                    <a:bodyPr/>
                    <a:lstStyle/>
                    <a:p>
                      <a:pPr algn="ctr"/>
                      <a:r>
                        <a:rPr lang="en-US" altLang="zh-CN" sz="1200"/>
                        <a:t>16.54</a:t>
                      </a:r>
                      <a:endParaRPr lang="zh-CN" altLang="en-US" sz="1200"/>
                    </a:p>
                  </a:txBody>
                  <a:tcPr anchor="ct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65188356"/>
                  </a:ext>
                </a:extLst>
              </a:tr>
              <a:tr h="211396">
                <a:tc rowSpan="4">
                  <a:txBody>
                    <a:bodyPr/>
                    <a:lstStyle/>
                    <a:p>
                      <a:pPr algn="ctr"/>
                      <a:r>
                        <a:rPr lang="en-US" altLang="zh-CN" sz="1600"/>
                        <a:t>transporting</a:t>
                      </a:r>
                      <a:endParaRPr lang="zh-CN" altLang="en-US" sz="1600"/>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200"/>
                        <a:t>carrying</a:t>
                      </a:r>
                      <a:endParaRPr lang="zh-CN" altLang="en-US" sz="1200"/>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c>
                  <a:txBody>
                    <a:bodyPr/>
                    <a:lstStyle/>
                    <a:p>
                      <a:pPr algn="ctr"/>
                      <a:r>
                        <a:rPr lang="en-US" altLang="zh-CN" sz="1200"/>
                        <a:t>0.009</a:t>
                      </a:r>
                      <a:endParaRPr lang="zh-CN" altLang="en-US" sz="1200"/>
                    </a:p>
                  </a:txBody>
                  <a:tcPr anchor="ctr">
                    <a:lnT w="12700" cap="flat" cmpd="sng" algn="ctr">
                      <a:solidFill>
                        <a:schemeClr val="tx1"/>
                      </a:solidFill>
                      <a:prstDash val="solid"/>
                      <a:round/>
                      <a:headEnd type="none" w="med" len="med"/>
                      <a:tailEnd type="none" w="med" len="med"/>
                    </a:lnT>
                    <a:noFill/>
                  </a:tcPr>
                </a:tc>
                <a:tc>
                  <a:txBody>
                    <a:bodyPr/>
                    <a:lstStyle/>
                    <a:p>
                      <a:pPr algn="ctr"/>
                      <a:r>
                        <a:rPr lang="en-US" altLang="zh-CN" sz="1200"/>
                        <a:t>6.33</a:t>
                      </a:r>
                      <a:endParaRPr lang="zh-CN" altLang="en-US" sz="1200"/>
                    </a:p>
                  </a:txBody>
                  <a:tcPr anchor="ct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257029106"/>
                  </a:ext>
                </a:extLst>
              </a:tr>
              <a:tr h="211396">
                <a:tc vMerge="1">
                  <a:txBody>
                    <a:bodyPr/>
                    <a:lstStyle/>
                    <a:p>
                      <a:pPr algn="ctr"/>
                      <a:endParaRPr lang="zh-CN" altLang="en-US" sz="1200"/>
                    </a:p>
                  </a:txBody>
                  <a:tcPr anchor="ctr"/>
                </a:tc>
                <a:tc>
                  <a:txBody>
                    <a:bodyPr/>
                    <a:lstStyle/>
                    <a:p>
                      <a:pPr algn="ctr"/>
                      <a:r>
                        <a:rPr lang="en-US" altLang="zh-CN" sz="1200"/>
                        <a:t>pulling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a:t>
                      </a:r>
                      <a:endParaRPr lang="zh-CN" altLang="en-US" sz="1200"/>
                    </a:p>
                  </a:txBody>
                  <a:tcPr anchor="ctr">
                    <a:noFill/>
                  </a:tcPr>
                </a:tc>
                <a:tc>
                  <a:txBody>
                    <a:bodyPr/>
                    <a:lstStyle/>
                    <a:p>
                      <a:pPr algn="ctr"/>
                      <a:r>
                        <a:rPr lang="en-US" altLang="zh-CN" sz="1200"/>
                        <a:t>0.88</a:t>
                      </a:r>
                      <a:endParaRPr lang="zh-CN" altLang="en-US" sz="1200"/>
                    </a:p>
                  </a:txBody>
                  <a:tcPr anchor="ctr">
                    <a:noFill/>
                  </a:tcPr>
                </a:tc>
                <a:extLst>
                  <a:ext uri="{0D108BD9-81ED-4DB2-BD59-A6C34878D82A}">
                    <a16:rowId xmlns:a16="http://schemas.microsoft.com/office/drawing/2014/main" val="3073403220"/>
                  </a:ext>
                </a:extLst>
              </a:tr>
              <a:tr h="211396">
                <a:tc vMerge="1">
                  <a:txBody>
                    <a:bodyPr/>
                    <a:lstStyle/>
                    <a:p>
                      <a:pPr algn="ctr"/>
                      <a:endParaRPr lang="zh-CN" altLang="en-US" sz="1200"/>
                    </a:p>
                  </a:txBody>
                  <a:tcPr anchor="ctr"/>
                </a:tc>
                <a:tc>
                  <a:txBody>
                    <a:bodyPr/>
                    <a:lstStyle/>
                    <a:p>
                      <a:pPr algn="ctr"/>
                      <a:r>
                        <a:rPr lang="en-US" altLang="zh-CN" sz="1200"/>
                        <a:t>pushing</a:t>
                      </a:r>
                      <a:endParaRPr lang="zh-CN" altLang="en-US" sz="1200"/>
                    </a:p>
                  </a:txBody>
                  <a:tcPr anchor="ctr">
                    <a:lnL w="12700" cap="flat" cmpd="sng" algn="ctr">
                      <a:solidFill>
                        <a:schemeClr val="tx1"/>
                      </a:solidFill>
                      <a:prstDash val="solid"/>
                      <a:round/>
                      <a:headEnd type="none" w="med" len="med"/>
                      <a:tailEnd type="none" w="med" len="med"/>
                    </a:lnL>
                    <a:noFill/>
                  </a:tcPr>
                </a:tc>
                <a:tc>
                  <a:txBody>
                    <a:bodyPr/>
                    <a:lstStyle/>
                    <a:p>
                      <a:pPr algn="ctr"/>
                      <a:r>
                        <a:rPr lang="en-US" altLang="zh-CN" sz="1200"/>
                        <a:t>0.062</a:t>
                      </a:r>
                      <a:endParaRPr lang="zh-CN" altLang="en-US" sz="1200"/>
                    </a:p>
                  </a:txBody>
                  <a:tcPr anchor="ctr">
                    <a:noFill/>
                  </a:tcPr>
                </a:tc>
                <a:tc>
                  <a:txBody>
                    <a:bodyPr/>
                    <a:lstStyle/>
                    <a:p>
                      <a:pPr algn="ctr"/>
                      <a:r>
                        <a:rPr lang="en-US" altLang="zh-CN" sz="1200"/>
                        <a:t>2.48</a:t>
                      </a:r>
                      <a:endParaRPr lang="zh-CN" altLang="en-US" sz="1200"/>
                    </a:p>
                  </a:txBody>
                  <a:tcPr anchor="ctr">
                    <a:noFill/>
                  </a:tcPr>
                </a:tc>
                <a:extLst>
                  <a:ext uri="{0D108BD9-81ED-4DB2-BD59-A6C34878D82A}">
                    <a16:rowId xmlns:a16="http://schemas.microsoft.com/office/drawing/2014/main" val="3550118575"/>
                  </a:ext>
                </a:extLst>
              </a:tr>
              <a:tr h="211396">
                <a:tc vMerge="1">
                  <a:txBody>
                    <a:bodyPr/>
                    <a:lstStyle/>
                    <a:p>
                      <a:pPr algn="ctr"/>
                      <a:endParaRPr lang="zh-CN" altLang="en-US" sz="1200"/>
                    </a:p>
                  </a:txBody>
                  <a:tcPr anchor="ctr"/>
                </a:tc>
                <a:tc>
                  <a:txBody>
                    <a:bodyPr/>
                    <a:lstStyle/>
                    <a:p>
                      <a:pPr algn="ctr"/>
                      <a:r>
                        <a:rPr lang="en-US" altLang="zh-CN" sz="1200" b="1">
                          <a:solidFill>
                            <a:srgbClr val="C00000"/>
                          </a:solidFill>
                        </a:rPr>
                        <a:t>none of the above</a:t>
                      </a:r>
                      <a:endParaRPr lang="zh-CN" altLang="en-US" sz="1200" b="1">
                        <a:solidFill>
                          <a:srgbClr val="C00000"/>
                        </a:solidFill>
                      </a:endParaRPr>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c>
                  <a:txBody>
                    <a:bodyPr/>
                    <a:lstStyle/>
                    <a:p>
                      <a:pPr algn="ctr"/>
                      <a:r>
                        <a:rPr lang="en-US" altLang="zh-CN" sz="1200" b="1">
                          <a:solidFill>
                            <a:srgbClr val="C00000"/>
                          </a:solidFill>
                        </a:rPr>
                        <a:t>0.992</a:t>
                      </a:r>
                      <a:endParaRPr lang="zh-CN" altLang="en-US" sz="1200" b="1">
                        <a:solidFill>
                          <a:srgbClr val="C00000"/>
                        </a:solidFill>
                      </a:endParaRPr>
                    </a:p>
                  </a:txBody>
                  <a:tcPr anchor="ctr">
                    <a:lnB w="12700" cap="flat" cmpd="sng" algn="ctr">
                      <a:solidFill>
                        <a:schemeClr val="tx1"/>
                      </a:solidFill>
                      <a:prstDash val="solid"/>
                      <a:round/>
                      <a:headEnd type="none" w="med" len="med"/>
                      <a:tailEnd type="none" w="med" len="med"/>
                    </a:lnB>
                    <a:noFill/>
                  </a:tcPr>
                </a:tc>
                <a:tc>
                  <a:txBody>
                    <a:bodyPr/>
                    <a:lstStyle/>
                    <a:p>
                      <a:pPr algn="ctr"/>
                      <a:r>
                        <a:rPr lang="en-US" altLang="zh-CN" sz="1200" b="1">
                          <a:solidFill>
                            <a:srgbClr val="C00000"/>
                          </a:solidFill>
                        </a:rPr>
                        <a:t>90.32</a:t>
                      </a:r>
                      <a:endParaRPr lang="zh-CN" altLang="en-US" sz="1200" b="1">
                        <a:solidFill>
                          <a:srgbClr val="C00000"/>
                        </a:solidFill>
                      </a:endParaRPr>
                    </a:p>
                  </a:txBody>
                  <a:tcPr anchor="ct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08080622"/>
                  </a:ext>
                </a:extLst>
              </a:tr>
            </a:tbl>
          </a:graphicData>
        </a:graphic>
      </p:graphicFrame>
      <p:cxnSp>
        <p:nvCxnSpPr>
          <p:cNvPr id="10" name="Straight Arrow Connector 9">
            <a:extLst>
              <a:ext uri="{FF2B5EF4-FFF2-40B4-BE49-F238E27FC236}">
                <a16:creationId xmlns:a16="http://schemas.microsoft.com/office/drawing/2014/main" id="{BBA28986-C68B-4454-A196-304799DE28FF}"/>
              </a:ext>
            </a:extLst>
          </p:cNvPr>
          <p:cNvCxnSpPr>
            <a:cxnSpLocks/>
          </p:cNvCxnSpPr>
          <p:nvPr/>
        </p:nvCxnSpPr>
        <p:spPr>
          <a:xfrm>
            <a:off x="5833641" y="2118167"/>
            <a:ext cx="262359" cy="208344"/>
          </a:xfrm>
          <a:prstGeom prst="straightConnector1">
            <a:avLst/>
          </a:prstGeom>
          <a:ln w="25400">
            <a:solidFill>
              <a:schemeClr val="accent1">
                <a:lumMod val="75000"/>
              </a:schemeClr>
            </a:solidFill>
            <a:tailEnd type="stealth" w="lg" len="lg"/>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908C032-4518-434B-94A9-67F129EDAEE1}"/>
              </a:ext>
            </a:extLst>
          </p:cNvPr>
          <p:cNvSpPr txBox="1"/>
          <p:nvPr/>
        </p:nvSpPr>
        <p:spPr>
          <a:xfrm>
            <a:off x="5824330" y="2283905"/>
            <a:ext cx="2743200" cy="369332"/>
          </a:xfrm>
          <a:prstGeom prst="rect">
            <a:avLst/>
          </a:prstGeom>
          <a:noFill/>
        </p:spPr>
        <p:txBody>
          <a:bodyPr wrap="square" rtlCol="0">
            <a:spAutoFit/>
          </a:bodyPr>
          <a:lstStyle/>
          <a:p>
            <a:r>
              <a:rPr lang="en-US" altLang="zh-CN">
                <a:solidFill>
                  <a:schemeClr val="accent1">
                    <a:lumMod val="50000"/>
                  </a:schemeClr>
                </a:solidFill>
              </a:rPr>
              <a:t>majority class</a:t>
            </a:r>
            <a:endParaRPr lang="zh-CN" altLang="en-US">
              <a:solidFill>
                <a:schemeClr val="accent1">
                  <a:lumMod val="50000"/>
                </a:schemeClr>
              </a:solidFill>
            </a:endParaRPr>
          </a:p>
        </p:txBody>
      </p:sp>
    </p:spTree>
    <p:extLst>
      <p:ext uri="{BB962C8B-B14F-4D97-AF65-F5344CB8AC3E}">
        <p14:creationId xmlns:p14="http://schemas.microsoft.com/office/powerpoint/2010/main" val="2628995541"/>
      </p:ext>
    </p:extLst>
  </p:cSld>
  <p:clrMapOvr>
    <a:masterClrMapping/>
  </p:clrMapOvr>
</p:sld>
</file>

<file path=ppt/theme/theme1.xml><?xml version="1.0" encoding="utf-8"?>
<a:theme xmlns:a="http://schemas.openxmlformats.org/drawingml/2006/main" name="Titl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1">
      <a:majorFont>
        <a:latin typeface="Arial"/>
        <a:ea typeface="黑体"/>
        <a:cs typeface=""/>
      </a:majorFont>
      <a:minorFont>
        <a:latin typeface="Times New Roman"/>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72FF848B2EF2D42AECC94E4F931728F" ma:contentTypeVersion="0" ma:contentTypeDescription="Crée un document." ma:contentTypeScope="" ma:versionID="0044cfe70ca7a6333f58ddce425e2b00">
  <xsd:schema xmlns:xsd="http://www.w3.org/2001/XMLSchema" xmlns:xs="http://www.w3.org/2001/XMLSchema" xmlns:p="http://schemas.microsoft.com/office/2006/metadata/properties" targetNamespace="http://schemas.microsoft.com/office/2006/metadata/properties" ma:root="true" ma:fieldsID="a7e970934e91183f40d3ded36d8cf61c">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F44E36E-1184-469E-B43A-378CABD7D4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F071432C-79B9-4AF1-B0D4-271A8CBD954C}">
  <ds:schemaRefs>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773C3299-6523-45DF-8EA1-77633389668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6773</TotalTime>
  <Words>2553</Words>
  <Application>Microsoft Office PowerPoint</Application>
  <PresentationFormat>Widescreen</PresentationFormat>
  <Paragraphs>712</Paragraphs>
  <Slides>17</Slides>
  <Notes>15</Notes>
  <HiddenSlides>6</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wf_segoe-ui_normal</vt:lpstr>
      <vt:lpstr>等线</vt:lpstr>
      <vt:lpstr>Arial</vt:lpstr>
      <vt:lpstr>Cambria Math</vt:lpstr>
      <vt:lpstr>Times New Roman</vt:lpstr>
      <vt:lpstr>Wingdings</vt:lpstr>
      <vt:lpstr>Title​​</vt:lpstr>
      <vt:lpstr>Action Recognition for Self-Driving Cars</vt:lpstr>
      <vt:lpstr>PowerPoint Presentation</vt:lpstr>
      <vt:lpstr>Introduction and Motivation</vt:lpstr>
      <vt:lpstr>Related Work</vt:lpstr>
      <vt:lpstr>Datasets and Evaluation</vt:lpstr>
      <vt:lpstr>Proposed Methods (Baseline)</vt:lpstr>
      <vt:lpstr>Action Recognition Baseline on TCG</vt:lpstr>
      <vt:lpstr>Action Recognition Baseline on TITAN</vt:lpstr>
      <vt:lpstr>Per-Class Recall (%) on TITAN</vt:lpstr>
      <vt:lpstr>Action Recognition Baseline on TITAN</vt:lpstr>
      <vt:lpstr>Discussions and Future Work</vt:lpstr>
      <vt:lpstr>Progress Idea</vt:lpstr>
      <vt:lpstr>TCG Data Distribution</vt:lpstr>
      <vt:lpstr>TITAN Data Distribution (%) </vt:lpstr>
      <vt:lpstr>TITAN Perclass Evaluation</vt:lpstr>
      <vt:lpstr>PowerPoint Presentation</vt:lpstr>
      <vt:lpstr>Drawings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Weijiang</dc:creator>
  <cp:lastModifiedBy>Xiong Weijiang</cp:lastModifiedBy>
  <cp:revision>726</cp:revision>
  <dcterms:created xsi:type="dcterms:W3CDTF">2019-06-10T04:32:54Z</dcterms:created>
  <dcterms:modified xsi:type="dcterms:W3CDTF">2021-11-09T01:07:22Z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0x010100872FF848B2EF2D42AECC94E4F931728F</vt:lpwstr>
  </property>
</Properties>
</file>

<file path=docProps/thumbnail.jpeg>
</file>